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324" r:id="rId14"/>
    <p:sldId id="325" r:id="rId15"/>
    <p:sldId id="314" r:id="rId16"/>
  </p:sldIdLst>
  <p:sldSz cx="18288000" cy="10287000"/>
  <p:notesSz cx="6858000" cy="9144000"/>
  <p:embeddedFontLst>
    <p:embeddedFont>
      <p:font typeface="Acid Bold" panose="02020500000000000000" charset="-128"/>
      <p:regular r:id="rId18"/>
    </p:embeddedFont>
    <p:embeddedFont>
      <p:font typeface="Noto Sans T Chinese" panose="02020500000000000000" charset="-120"/>
      <p:regular r:id="rId19"/>
    </p:embeddedFont>
    <p:embeddedFont>
      <p:font typeface="Noto Sans T Chinese Bold" panose="02020500000000000000" charset="-12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7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31" autoAdjust="0"/>
    <p:restoredTop sz="70663" autoAdjust="0"/>
  </p:normalViewPr>
  <p:slideViewPr>
    <p:cSldViewPr showGuides="1">
      <p:cViewPr varScale="1">
        <p:scale>
          <a:sx n="40" d="100"/>
          <a:sy n="40" d="100"/>
        </p:scale>
        <p:origin x="1512" y="43"/>
      </p:cViewPr>
      <p:guideLst>
        <p:guide orient="horz" pos="2160"/>
        <p:guide pos="28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03.10.2025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哈囉，大家好，我是史丹利，今天要跟大家分享</a:t>
            </a:r>
            <a:r>
              <a:rPr lang="en-US" altLang="zh-TW" dirty="0"/>
              <a:t>——</a:t>
            </a:r>
            <a:r>
              <a:rPr lang="zh-TW" altLang="en-US" dirty="0"/>
              <a:t>我們要如何陪伴親子使用小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自主學習，也就是小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開機指導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開機指導不是單純教平板怎麼使用喔，而是要幫助家長和孩子 建立信心、打開興趣、找到學習的起點。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接下來，我會一步一步示範，讓大家知道如何在</a:t>
            </a:r>
            <a:r>
              <a:rPr lang="en-US" altLang="zh-TW" dirty="0"/>
              <a:t>10</a:t>
            </a:r>
            <a:r>
              <a:rPr lang="zh-TW" altLang="en-US" dirty="0"/>
              <a:t>分鐘左右就可以完成一個有品質的開機指導。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7785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TW" altLang="en-US" dirty="0"/>
              <a:t>完善個人資訊後，如果孩子是零基礎，會直接從 </a:t>
            </a:r>
            <a:r>
              <a:rPr lang="en-US" altLang="zh-TW" dirty="0"/>
              <a:t>1 </a:t>
            </a:r>
            <a:r>
              <a:rPr lang="zh-TW" altLang="en-US" dirty="0"/>
              <a:t>級的書籍等級開始學習，不會進入測評環節，也沒有二次測評。</a:t>
            </a:r>
            <a:endParaRPr lang="en-US" dirty="0"/>
          </a:p>
          <a:p>
            <a:endParaRPr lang="en-US" dirty="0"/>
          </a:p>
          <a:p>
            <a:r>
              <a:rPr lang="zh-TW" altLang="en-US" dirty="0"/>
              <a:t>但如果已經有一些基礎，就會先進行初始測評。透過測評，我們可以了解孩子當前的程度，幫助系統精準定位孩子的書籍起點，確保孩子從最適合的難度開始學習，學習效果也會更好。</a:t>
            </a:r>
            <a:endParaRPr lang="en-US" altLang="zh-TW" dirty="0"/>
          </a:p>
          <a:p>
            <a:endParaRPr lang="en-US" dirty="0"/>
          </a:p>
          <a:p>
            <a:r>
              <a:rPr lang="zh-TW" altLang="en-US" dirty="0"/>
              <a:t>在測評過程中，也請家長協助孩子選擇一個相對安靜、網路順暢的環境，耐心完成整個測評，這樣才能順利進行並獲得準確的結果。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TW" altLang="en-US" dirty="0"/>
              <a:t>那我們稍微講解一下初始測評的流程，</a:t>
            </a:r>
            <a:r>
              <a:rPr lang="en-US" dirty="0" err="1"/>
              <a:t>首先會</a:t>
            </a:r>
            <a:r>
              <a:rPr lang="zh-TW" altLang="en-US" dirty="0"/>
              <a:t>先</a:t>
            </a:r>
            <a:r>
              <a:rPr lang="en-US" dirty="0"/>
              <a:t>進行單字測評，評估孩子的單字量來決定他的單字等級，單字的難度會根據設定的年齡以及後續的作答情況決定，0-6歲是選圖片，7歲以上是單字跟短語，形式會有文字選靜圖/</a:t>
            </a:r>
            <a:r>
              <a:rPr lang="en-US" dirty="0" err="1"/>
              <a:t>動圖、英文解釋等等，經過多輪的測試得到最後的單字等級</a:t>
            </a:r>
            <a:r>
              <a:rPr lang="en-US" dirty="0"/>
              <a:t>。</a:t>
            </a:r>
          </a:p>
          <a:p>
            <a:endParaRPr lang="en-US" dirty="0"/>
          </a:p>
          <a:p>
            <a:r>
              <a:rPr lang="en-US" dirty="0" err="1"/>
              <a:t>接著進行句子測評，系統會根據單字測評的結果來推送句子測評的內容</a:t>
            </a:r>
            <a:r>
              <a:rPr lang="zh-TW" altLang="en-US" dirty="0"/>
              <a:t>，而</a:t>
            </a:r>
            <a:r>
              <a:rPr lang="en-US" dirty="0" err="1"/>
              <a:t>最後決定測評結果，會讓孩子開始進行跟讀、朗讀、複述來評估孩子的聽力和口語表達能力</a:t>
            </a:r>
            <a:r>
              <a:rPr lang="en-US" dirty="0"/>
              <a:t>，</a:t>
            </a:r>
          </a:p>
          <a:p>
            <a:endParaRPr lang="en-US" dirty="0"/>
          </a:p>
          <a:p>
            <a:r>
              <a:rPr lang="en-US" dirty="0" err="1"/>
              <a:t>然後系統會根據單字測評結果評定單字等級，句子測評結果評定</a:t>
            </a:r>
            <a:r>
              <a:rPr lang="zh-TW" altLang="en-US" dirty="0"/>
              <a:t>書籍</a:t>
            </a:r>
            <a:r>
              <a:rPr lang="en-US" dirty="0" err="1"/>
              <a:t>等級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那有些家長可能會擔心第一次測評孩子可能不熟悉、緊張，甚至網路不給力等等的情況導致測評不準確，該怎麼辦呢</a:t>
            </a:r>
            <a:r>
              <a:rPr lang="en-US" altLang="zh-TW" dirty="0"/>
              <a:t>?</a:t>
            </a:r>
          </a:p>
          <a:p>
            <a:r>
              <a:rPr lang="en-US" dirty="0" err="1"/>
              <a:t>測評</a:t>
            </a:r>
            <a:r>
              <a:rPr lang="zh-TW" altLang="en-US" dirty="0"/>
              <a:t>有</a:t>
            </a:r>
            <a:r>
              <a:rPr lang="en-US" dirty="0" err="1"/>
              <a:t>誤差</a:t>
            </a:r>
            <a:r>
              <a:rPr lang="zh-TW" altLang="en-US" dirty="0"/>
              <a:t>是很正常的</a:t>
            </a:r>
            <a:r>
              <a:rPr lang="en-US" dirty="0"/>
              <a:t>，</a:t>
            </a:r>
            <a:r>
              <a:rPr lang="en-US" dirty="0" err="1"/>
              <a:t>那要怎麼解決這個誤差呢</a:t>
            </a:r>
            <a:r>
              <a:rPr lang="en-US" dirty="0"/>
              <a:t>? </a:t>
            </a:r>
            <a:r>
              <a:rPr lang="en-US" dirty="0" err="1"/>
              <a:t>就是我們還會進行第二次的測評，當孩子使用小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學習有效時長1個小時(</a:t>
            </a:r>
            <a:r>
              <a:rPr lang="en-US" dirty="0" err="1"/>
              <a:t>總存摺</a:t>
            </a:r>
            <a:r>
              <a:rPr lang="en-US" dirty="0"/>
              <a:t>)，系統會在書籍頁面中自動觸發第二次測評，題型跟第一次測評相同，都是先進行單字測評再接著做句子測評，最後系統會根據兩次的測評結果取最高的一次作為最終測評等級。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TW" altLang="en-US" dirty="0"/>
              <a:t>在完成測評後孩子就可以進入小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的世界裡開始學習了，這時候就可以建議家長跟著公司舉辦的各項活動，陪伴著孩子持續、堅持學習，</a:t>
            </a:r>
            <a:endParaRPr lang="en-US" altLang="zh-TW" dirty="0"/>
          </a:p>
          <a:p>
            <a:endParaRPr lang="en-US" dirty="0"/>
          </a:p>
          <a:p>
            <a:r>
              <a:rPr lang="zh-TW" altLang="en-US" dirty="0"/>
              <a:t>例如針對新用戶的小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探索隊，在裡面可以認識小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的各項功能，學習成長營，可以讓孩子養成閱讀的好習慣，親子共學</a:t>
            </a:r>
            <a:r>
              <a:rPr lang="en-US" altLang="zh-TW" dirty="0"/>
              <a:t>UP</a:t>
            </a:r>
            <a:r>
              <a:rPr lang="zh-TW" altLang="en-US" dirty="0"/>
              <a:t>則是有許多閱讀營隊、小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同學會等豐富的活動</a:t>
            </a:r>
            <a:endParaRPr lang="en-US" altLang="zh-TW" dirty="0"/>
          </a:p>
          <a:p>
            <a:endParaRPr lang="en-US" dirty="0"/>
          </a:p>
          <a:p>
            <a:r>
              <a:rPr lang="zh-TW" altLang="en-US" dirty="0"/>
              <a:t>除了小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平板上的學習圈，孩子們邀約學伴一起參加小</a:t>
            </a:r>
            <a:r>
              <a:rPr lang="en-US" altLang="zh-TW" dirty="0" err="1"/>
              <a:t>i</a:t>
            </a:r>
            <a:r>
              <a:rPr lang="zh-TW" altLang="en-US" dirty="0"/>
              <a:t>同學專屬的實體伴讀活動，在團體氛圍裡，孩子自然而然就會持續的進步。</a:t>
            </a:r>
          </a:p>
          <a:p>
            <a:endParaRPr lang="en-US" altLang="zh-TW" dirty="0"/>
          </a:p>
          <a:p>
            <a:r>
              <a:rPr lang="zh-TW" altLang="en-US" dirty="0"/>
              <a:t>每一次和學伴一起參與閱讀活動，都能看見他們的學習力 、成就感 、影響力 大大提升。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99069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9DD92-4E39-39E9-B652-917F39A43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B4AEC4-782A-8C86-077F-2B6AD195E4A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E96539-5628-AFCC-E672-71A5F07947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43DE205-A4CC-BA57-E073-0BA5D9BCE40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6254179-171E-D4BA-645B-B677E077D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TW" altLang="en-US" dirty="0"/>
              <a:t>家長們也可以透過 </a:t>
            </a:r>
            <a:r>
              <a:rPr lang="en-US" altLang="zh-TW" dirty="0"/>
              <a:t>TPLN</a:t>
            </a:r>
            <a:r>
              <a:rPr lang="zh-TW" altLang="en-US" dirty="0"/>
              <a:t> </a:t>
            </a:r>
            <a:r>
              <a:rPr lang="en-US" altLang="zh-TW" dirty="0"/>
              <a:t>APP</a:t>
            </a:r>
            <a:r>
              <a:rPr lang="zh-TW" altLang="en-US" dirty="0"/>
              <a:t> 家長圈關心孩子每日的學習狀況也可以寫信鼓勵孩子跟孩子互動</a:t>
            </a:r>
            <a:endParaRPr lang="en-US" altLang="zh-TW" dirty="0"/>
          </a:p>
          <a:p>
            <a:endParaRPr lang="en-US" dirty="0"/>
          </a:p>
          <a:p>
            <a:r>
              <a:rPr lang="zh-TW" altLang="en-US" dirty="0"/>
              <a:t>分享家端則是可以進行分組關懷、發放金幣等獎勵方式，還有專屬於分享家的課程資源以及可以持續累積的教育基金。</a:t>
            </a:r>
            <a:endParaRPr lang="en-US" altLang="zh-TW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93390D-D1DC-95CE-A116-4AF25D0BC37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DD128-EEA8-503D-FACE-B10A666CB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7184262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effectLst/>
              </a:rPr>
              <a:t>孩子有學伴，學得更好；家長有同伴，走得更遠，</a:t>
            </a:r>
            <a:r>
              <a:rPr lang="zh-TW" altLang="en-US" dirty="0"/>
              <a:t>接下來這一周就讓分享家顧問們帶著大家一起學習吧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48517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作為分享家，我們的角色不只是示範平板的操作，更重要的是把小</a:t>
            </a:r>
            <a:r>
              <a:rPr lang="en-US" altLang="zh-TW" dirty="0" err="1"/>
              <a:t>i</a:t>
            </a:r>
            <a:r>
              <a:rPr lang="zh-TW" altLang="en-US" dirty="0"/>
              <a:t>的理念傳遞給家長。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小 </a:t>
            </a:r>
            <a:r>
              <a:rPr lang="en-US" altLang="zh-TW" dirty="0" err="1"/>
              <a:t>i</a:t>
            </a:r>
            <a:r>
              <a:rPr lang="zh-TW" altLang="en-US" dirty="0"/>
              <a:t> 是幫助孩子養成自主學習習慣的工具。每天一小步，就能持續累積巨大的進步。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然而，家長的陪伴和鼓勵，是孩子堅持下去的關鍵，所以一個正確的開機指導，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是可以創造一個正向、穩定的學習氛圍，讓孩子在過程中感受到支持與成就感，進而把學習當成日常生活的一部分。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663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那麼如何進行正確的開機指導呢</a:t>
            </a:r>
            <a:r>
              <a:rPr lang="en-US" altLang="zh-TW" dirty="0"/>
              <a:t>?</a:t>
            </a:r>
          </a:p>
          <a:p>
            <a:endParaRPr lang="en-US" altLang="zh-TW" dirty="0"/>
          </a:p>
          <a:p>
            <a:r>
              <a:rPr lang="zh-TW" altLang="en-US" dirty="0"/>
              <a:t>我們剛剛有提到開機指導不只是教怎麼操作平板而已，更重要的是把小</a:t>
            </a:r>
            <a:r>
              <a:rPr lang="en-US" altLang="zh-TW" dirty="0" err="1"/>
              <a:t>i</a:t>
            </a:r>
            <a:r>
              <a:rPr lang="zh-TW" altLang="en-US" dirty="0"/>
              <a:t>的價值傳遞出去，幫助孩子建立起學習的興趣。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整個流程分成四個步驟：</a:t>
            </a:r>
          </a:p>
          <a:p>
            <a:r>
              <a:rPr lang="zh-TW" altLang="en-US" dirty="0"/>
              <a:t>第一步是</a:t>
            </a:r>
            <a:r>
              <a:rPr lang="en-US" altLang="zh-TW" dirty="0"/>
              <a:t>【</a:t>
            </a:r>
            <a:r>
              <a:rPr lang="zh-TW" altLang="en-US" dirty="0"/>
              <a:t>破冰準備</a:t>
            </a:r>
            <a:r>
              <a:rPr lang="en-US" altLang="zh-TW" dirty="0"/>
              <a:t>】</a:t>
            </a:r>
            <a:r>
              <a:rPr lang="zh-TW" altLang="en-US" dirty="0"/>
              <a:t>透過輕鬆的互動，可以讓家長與孩子感覺到「這不是壓力，而是一個有趣的新工具。</a:t>
            </a:r>
          </a:p>
          <a:p>
            <a:r>
              <a:rPr lang="zh-TW" altLang="en-US" dirty="0"/>
              <a:t>第二步是</a:t>
            </a:r>
            <a:r>
              <a:rPr lang="en-US" altLang="zh-TW" dirty="0"/>
              <a:t>【</a:t>
            </a:r>
            <a:r>
              <a:rPr lang="zh-TW" altLang="en-US" dirty="0"/>
              <a:t>正式開機</a:t>
            </a:r>
            <a:r>
              <a:rPr lang="en-US" altLang="zh-TW" dirty="0"/>
              <a:t>】</a:t>
            </a:r>
            <a:r>
              <a:rPr lang="zh-TW" altLang="en-US" dirty="0"/>
              <a:t>透過有儀式感的開機流程，讓孩子覺得「我已經開始了」，對學習有期待。</a:t>
            </a:r>
            <a:endParaRPr lang="en-US" altLang="zh-TW" dirty="0"/>
          </a:p>
          <a:p>
            <a:r>
              <a:rPr lang="zh-TW" altLang="en-US" dirty="0"/>
              <a:t>第三步是</a:t>
            </a:r>
            <a:r>
              <a:rPr lang="en-US" altLang="zh-TW" dirty="0"/>
              <a:t>【</a:t>
            </a:r>
            <a:r>
              <a:rPr lang="zh-TW" altLang="en-US" dirty="0"/>
              <a:t>智能測評</a:t>
            </a:r>
            <a:r>
              <a:rPr lang="en-US" altLang="zh-TW" dirty="0"/>
              <a:t>】</a:t>
            </a:r>
            <a:r>
              <a:rPr lang="zh-TW" altLang="en-US" dirty="0"/>
              <a:t>這很重要，因為測評可以幫孩子找到合適的起點。</a:t>
            </a:r>
            <a:endParaRPr lang="en-US" altLang="zh-TW" dirty="0"/>
          </a:p>
          <a:p>
            <a:r>
              <a:rPr lang="zh-TW" altLang="en-US" dirty="0"/>
              <a:t>第四步是</a:t>
            </a:r>
            <a:r>
              <a:rPr lang="en-US" altLang="zh-TW" dirty="0"/>
              <a:t>【</a:t>
            </a:r>
            <a:r>
              <a:rPr lang="zh-TW" altLang="en-US" dirty="0"/>
              <a:t>功能介紹</a:t>
            </a:r>
            <a:r>
              <a:rPr lang="en-US" altLang="zh-TW" dirty="0"/>
              <a:t>】</a:t>
            </a:r>
            <a:r>
              <a:rPr lang="zh-TW" altLang="en-US" dirty="0"/>
              <a:t>這一部分在影片中不會多做說明，是接下來這一周的核心內容，我們會介紹幾個小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強大的功能，以及如何搭配使用，大家敬請期待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8934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在正式開始之前，其實有一個非常關鍵的環節，就是</a:t>
            </a:r>
            <a:r>
              <a:rPr lang="en-US" altLang="zh-TW" dirty="0"/>
              <a:t>【</a:t>
            </a:r>
            <a:r>
              <a:rPr lang="zh-TW" altLang="en-US" dirty="0"/>
              <a:t>事前準備</a:t>
            </a:r>
            <a:r>
              <a:rPr lang="en-US" altLang="zh-TW" dirty="0"/>
              <a:t>】</a:t>
            </a:r>
            <a:r>
              <a:rPr lang="zh-TW" altLang="en-US" dirty="0"/>
              <a:t>。</a:t>
            </a:r>
          </a:p>
          <a:p>
            <a:r>
              <a:rPr lang="zh-TW" altLang="en-US" dirty="0"/>
              <a:t>為什麼要準備？因為只有在我們自己熟練了流程，面對家長和孩子的時候才能自然、且自信。如果沒有事前練習，現場可能會卡住，家長的信心也會被影響。就像 </a:t>
            </a:r>
            <a:r>
              <a:rPr lang="en-US" altLang="zh-TW" dirty="0"/>
              <a:t>PPT </a:t>
            </a:r>
            <a:r>
              <a:rPr lang="zh-TW" altLang="en-US" dirty="0"/>
              <a:t>上寫的，「充分的練習，才能達到自然記憶」。</a:t>
            </a:r>
          </a:p>
          <a:p>
            <a:endParaRPr lang="en-US" altLang="zh-TW" dirty="0"/>
          </a:p>
          <a:p>
            <a:r>
              <a:rPr lang="zh-TW" altLang="en-US" dirty="0"/>
              <a:t>事前準備要做什麼呢？</a:t>
            </a:r>
            <a:br>
              <a:rPr lang="zh-TW" altLang="en-US" dirty="0"/>
            </a:br>
            <a:r>
              <a:rPr lang="zh-TW" altLang="en-US" dirty="0"/>
              <a:t>首先，要先收集孩子的基本資料：像年齡、學習歷程、目前就讀的學校，這些資訊能幫助我們快速了解孩子的背景。</a:t>
            </a:r>
            <a:br>
              <a:rPr lang="zh-TW" altLang="en-US" dirty="0"/>
            </a:br>
            <a:r>
              <a:rPr lang="zh-TW" altLang="en-US" dirty="0"/>
              <a:t>再來，我們也要掌握家長的想法。家長的訴求是什麼？孩子的學習狀況又如何？如果我們知道家長最在意的點，就能在介紹功能的時候，有意識地加強說明，對症下藥。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36523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接下來，也要將預計要介紹的幾項功能給設定好，以書籍功能舉例，如果是零基礎的孩子，書籍等級可以設定在 </a:t>
            </a:r>
            <a:r>
              <a:rPr lang="en-US" altLang="zh-TW" dirty="0"/>
              <a:t>3–4 </a:t>
            </a:r>
            <a:r>
              <a:rPr lang="zh-TW" altLang="en-US" dirty="0"/>
              <a:t>級，非零基礎的孩子可以設定在 </a:t>
            </a:r>
            <a:r>
              <a:rPr lang="en-US" altLang="zh-TW" dirty="0"/>
              <a:t>10 </a:t>
            </a:r>
            <a:r>
              <a:rPr lang="zh-TW" altLang="en-US" dirty="0"/>
              <a:t>級，這樣在示範跟讀的時候，就不會出現「太難跟不上」或「太簡單沒挑戰」的狀況。</a:t>
            </a:r>
            <a:endParaRPr lang="en-US" altLang="zh-TW" dirty="0"/>
          </a:p>
          <a:p>
            <a:r>
              <a:rPr lang="zh-TW" altLang="en-US" dirty="0"/>
              <a:t>你也可以先針對要示範的這本書籍作練習，例如複述以及高級複述的功能，確保自己是可以完整示範，不然念不出來就有些尷尬囉。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視聽、</a:t>
            </a:r>
            <a:r>
              <a:rPr lang="en-US" altLang="zh-TW" dirty="0"/>
              <a:t>ETP..</a:t>
            </a:r>
            <a:r>
              <a:rPr lang="zh-TW" altLang="en-US" dirty="0"/>
              <a:t>等等這些功能，可以依照我們前面所蒐集到的相關資料來去決定要介紹的內容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這邊特別說一下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配音，可以預先準備一個跟對方孩子年齡相仿的 </a:t>
            </a:r>
            <a:r>
              <a:rPr lang="en-US" altLang="zh-TW" dirty="0" err="1"/>
              <a:t>i</a:t>
            </a:r>
            <a:r>
              <a:rPr lang="en-US" altLang="zh-TW" dirty="0"/>
              <a:t> </a:t>
            </a:r>
            <a:r>
              <a:rPr lang="zh-TW" altLang="en-US" dirty="0"/>
              <a:t>配音作品給他聽</a:t>
            </a:r>
            <a:r>
              <a:rPr lang="en-US" altLang="zh-TW" dirty="0"/>
              <a:t>(</a:t>
            </a:r>
            <a:r>
              <a:rPr lang="zh-TW" altLang="en-US" dirty="0"/>
              <a:t>語音語調需要挑選一下</a:t>
            </a:r>
            <a:r>
              <a:rPr lang="en-US" altLang="zh-TW" dirty="0"/>
              <a:t>)</a:t>
            </a:r>
            <a:r>
              <a:rPr lang="zh-TW" altLang="en-US" dirty="0"/>
              <a:t>，這很重要，因為孩子可以把作品保存下來，甚至分享出去，這對提升孩子的學習動力非常有幫助。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除了各項功能的準備之外，還有一個非常重要的環節，就是我們要讓家長清楚理解</a:t>
            </a:r>
            <a:r>
              <a:rPr lang="en-US" altLang="zh-TW" dirty="0"/>
              <a:t>——</a:t>
            </a:r>
            <a:r>
              <a:rPr lang="zh-TW" altLang="en-US" dirty="0"/>
              <a:t>一般會員與分享家⁺的差別，這是他的權益他必須知道，當然我們可以把</a:t>
            </a:r>
            <a:r>
              <a:rPr lang="en-US" altLang="zh-TW" sz="1200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協議書</a:t>
            </a:r>
            <a:r>
              <a:rPr lang="zh-TW" altLang="en-US" sz="12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事先準備好</a:t>
            </a:r>
            <a:r>
              <a:rPr lang="en-US" altLang="zh-TW" sz="12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(</a:t>
            </a:r>
            <a:r>
              <a:rPr lang="zh-TW" altLang="en-US" sz="12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新</a:t>
            </a:r>
            <a:r>
              <a:rPr lang="zh-CN" altLang="en-US" sz="12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會員</a:t>
            </a:r>
            <a:r>
              <a:rPr lang="en-US" altLang="zh-CN" sz="12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7</a:t>
            </a:r>
            <a:r>
              <a:rPr lang="en-US" altLang="zh-TW" sz="12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天內成為</a:t>
            </a:r>
            <a:r>
              <a:rPr lang="zh-TW" altLang="en-US" sz="1200" dirty="0">
                <a:solidFill>
                  <a:srgbClr val="000000"/>
                </a:solidFill>
                <a:latin typeface="Noto Sans T Chinese Bold" charset="0"/>
                <a:ea typeface="Noto Sans T Chinese Bold" charset="0"/>
                <a:cs typeface="Noto Sans T Chinese Bold" charset="0"/>
              </a:rPr>
              <a:t>分享家 ⁺ 贈</a:t>
            </a:r>
            <a:r>
              <a:rPr lang="en-US" altLang="zh-TW" sz="12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送2個月學習時長</a:t>
            </a:r>
            <a:r>
              <a:rPr lang="en-US" altLang="zh-TW" dirty="0"/>
              <a:t>)</a:t>
            </a:r>
          </a:p>
          <a:p>
            <a:endParaRPr lang="en-US" altLang="zh-TW" dirty="0"/>
          </a:p>
          <a:p>
            <a:r>
              <a:rPr lang="zh-TW" altLang="en-US" dirty="0"/>
              <a:t>所以，整個開機指導，不只是要讓孩子覺得「有趣能上手」，也讓家長明白一般會員與分享家「制度差異、價值在哪裡」。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1349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事前準備完成後，我們開始進入第一步：破冰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sz="12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破冰</a:t>
            </a:r>
            <a:r>
              <a:rPr lang="en-US" altLang="zh-TW" sz="12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是為了</a:t>
            </a:r>
            <a:r>
              <a:rPr lang="zh-TW" altLang="en-US" sz="12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跟</a:t>
            </a:r>
            <a:r>
              <a:rPr lang="en-US" altLang="zh-TW" sz="12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家長</a:t>
            </a:r>
            <a:r>
              <a:rPr lang="zh-TW" altLang="en-US" sz="12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及</a:t>
            </a:r>
            <a:r>
              <a:rPr lang="en-US" altLang="zh-TW" sz="12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孩子初步</a:t>
            </a:r>
            <a:r>
              <a:rPr lang="en-US" altLang="zh-TW" sz="12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建立情感連結</a:t>
            </a:r>
            <a:r>
              <a:rPr lang="zh-TW" altLang="en-US" sz="1200" b="1" dirty="0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，以正向、鼓勵為主，</a:t>
            </a:r>
            <a:r>
              <a:rPr lang="zh-TW" altLang="en-US" dirty="0"/>
              <a:t>先跟孩子和家長聊聊，創造出輕鬆的氛圍感。可以問孩子：</a:t>
            </a:r>
            <a:r>
              <a:rPr lang="en-US" altLang="zh-TW" dirty="0"/>
              <a:t>『</a:t>
            </a:r>
            <a:r>
              <a:rPr lang="zh-TW" altLang="en-US" dirty="0"/>
              <a:t>你平常喜歡看故事還是卡通呢？</a:t>
            </a:r>
            <a:r>
              <a:rPr lang="en-US" altLang="zh-TW" dirty="0"/>
              <a:t>』</a:t>
            </a:r>
            <a:r>
              <a:rPr lang="zh-TW" altLang="en-US" dirty="0"/>
              <a:t>再告訴孩子：</a:t>
            </a:r>
            <a:r>
              <a:rPr lang="en-US" altLang="zh-TW" dirty="0"/>
              <a:t>『</a:t>
            </a:r>
            <a:r>
              <a:rPr lang="zh-TW" altLang="en-US" dirty="0"/>
              <a:t>只要每天和小</a:t>
            </a:r>
            <a:r>
              <a:rPr lang="en-US" altLang="zh-TW" dirty="0" err="1"/>
              <a:t>i</a:t>
            </a:r>
            <a:r>
              <a:rPr lang="zh-TW" altLang="en-US" dirty="0"/>
              <a:t>一起學習，你會越來越厲害！</a:t>
            </a:r>
            <a:r>
              <a:rPr lang="en-US" altLang="zh-TW" dirty="0"/>
              <a:t>』</a:t>
            </a:r>
          </a:p>
          <a:p>
            <a:r>
              <a:rPr lang="zh-TW" altLang="en-US" dirty="0"/>
              <a:t>對家長則要強調：陪伴和習慣養成，會大大影響孩子的學習效果。這樣一開始就建立情感連結，後續的流程也會更加順利。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86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在聊天的過程當中，自然的就可以拿出平板開始說明各項功能鍵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第二點像是有投屏的需求，因為電視型號不同，需要對應不同的電視棒，建議</a:t>
            </a:r>
            <a:r>
              <a:rPr lang="en-US" altLang="zh-TW" sz="1200" b="0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拿平板到賣場諮詢</a:t>
            </a:r>
            <a:endParaRPr lang="en-US" altLang="zh-TW" sz="1200" b="0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r>
              <a:rPr lang="zh-TW" altLang="en-US" sz="1200" b="0" dirty="0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第四點小 </a:t>
            </a:r>
            <a:r>
              <a:rPr lang="en-US" altLang="zh-TW" sz="1200" b="0" dirty="0" err="1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i</a:t>
            </a:r>
            <a:r>
              <a:rPr lang="en-US" altLang="zh-TW" sz="1200" b="0" dirty="0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 </a:t>
            </a:r>
            <a:r>
              <a:rPr lang="zh-TW" altLang="en-US" sz="1200" b="0" dirty="0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的收音孔在平板的下方，平常在學習的時候注意不要遮擋到收音孔</a:t>
            </a:r>
            <a:endParaRPr lang="en-US" altLang="zh-TW" sz="1200" b="0" dirty="0">
              <a:solidFill>
                <a:srgbClr val="000000"/>
              </a:solidFill>
              <a:latin typeface="Noto Sans T Chinese Bold"/>
              <a:ea typeface="Noto Sans T Chinese Bold"/>
              <a:sym typeface="Noto Sans T Chinese Bold"/>
            </a:endParaRPr>
          </a:p>
          <a:p>
            <a:r>
              <a:rPr lang="zh-TW" altLang="en-US" sz="1200" b="0" dirty="0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第七點小 </a:t>
            </a:r>
            <a:r>
              <a:rPr lang="en-US" altLang="zh-TW" sz="1200" b="0" dirty="0" err="1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i</a:t>
            </a:r>
            <a:r>
              <a:rPr lang="en-US" altLang="zh-TW" sz="1200" b="0" dirty="0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 </a:t>
            </a:r>
            <a:r>
              <a:rPr lang="zh-TW" altLang="en-US" sz="1200" b="0" dirty="0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平板都有防藍光貼膜，在 </a:t>
            </a:r>
            <a:r>
              <a:rPr lang="en-US" altLang="zh-TW" sz="1200" b="0" dirty="0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TPLN APP </a:t>
            </a:r>
            <a:r>
              <a:rPr lang="zh-TW" altLang="en-US" sz="1200" b="0" dirty="0">
                <a:solidFill>
                  <a:srgbClr val="000000"/>
                </a:solidFill>
                <a:latin typeface="Noto Sans T Chinese Bold"/>
                <a:ea typeface="Noto Sans T Chinese Bold"/>
                <a:sym typeface="Noto Sans T Chinese Bold"/>
              </a:rPr>
              <a:t>裡面也可以針對視力保護做一些設定</a:t>
            </a:r>
            <a:endParaRPr lang="zh-TW" altLang="en-US" b="0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21374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在完成功能設定後就正式進入開機流程囉！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讓家長帶著孩子一起打開這台屬於自己的小</a:t>
            </a:r>
            <a:r>
              <a:rPr lang="en-US" altLang="zh-TW" dirty="0" err="1"/>
              <a:t>i</a:t>
            </a:r>
            <a:r>
              <a:rPr lang="zh-TW" altLang="en-US" dirty="0"/>
              <a:t>平板，孩子也會感覺到這是一份特別的禮物，也是一個新的開始。</a:t>
            </a:r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從今天起，它會在孩子身邊，陪著他一步步學習、慢慢成長。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2606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zh-TW" altLang="en-US" dirty="0"/>
              <a:t>接下來我們就一起來完成開機和帳號登入的流程。</a:t>
            </a:r>
            <a:endParaRPr lang="en-US" altLang="zh-TW" dirty="0"/>
          </a:p>
          <a:p>
            <a:br>
              <a:rPr lang="zh-TW" altLang="en-US" dirty="0"/>
            </a:br>
            <a:r>
              <a:rPr lang="zh-TW" altLang="en-US" dirty="0"/>
              <a:t>首先，長按 </a:t>
            </a:r>
            <a:r>
              <a:rPr lang="en-US" altLang="zh-TW" dirty="0"/>
              <a:t>PAD </a:t>
            </a:r>
            <a:r>
              <a:rPr lang="zh-TW" altLang="en-US" dirty="0"/>
              <a:t>右側的開機鍵，等開機完成後，會看到帳號密碼的登入介面。</a:t>
            </a:r>
          </a:p>
          <a:p>
            <a:r>
              <a:rPr lang="zh-TW" altLang="en-US" dirty="0"/>
              <a:t>這時候先在螢幕上往下拉，長按左上角的 </a:t>
            </a:r>
            <a:r>
              <a:rPr lang="en-US" altLang="zh-TW" dirty="0" err="1"/>
              <a:t>WiFi</a:t>
            </a:r>
            <a:r>
              <a:rPr lang="en-US" altLang="zh-TW" dirty="0"/>
              <a:t> </a:t>
            </a:r>
            <a:r>
              <a:rPr lang="zh-TW" altLang="en-US" dirty="0"/>
              <a:t>圖示，把平板連上網路。連線完成後，再回到登入頁面，輸入帳號和密碼。</a:t>
            </a:r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登入成功後，系統會先跳出用戶協議，我們點選同意。接下來會進入修改密碼的畫面，這一步可以先跳過。</a:t>
            </a:r>
            <a:br>
              <a:rPr lang="zh-TW" altLang="en-US" dirty="0"/>
            </a:br>
            <a:r>
              <a:rPr lang="zh-TW" altLang="en-US" dirty="0"/>
              <a:t>再來是密保問題，如果怕忘記答案，可以先暫時輸入</a:t>
            </a:r>
            <a:r>
              <a:rPr lang="en-US" altLang="zh-TW" dirty="0"/>
              <a:t>『123456』</a:t>
            </a:r>
            <a:r>
              <a:rPr lang="zh-TW" altLang="en-US" dirty="0"/>
              <a:t>，完成之後就能成功登入。</a:t>
            </a:r>
            <a:endParaRPr lang="en-US" altLang="zh-TW" dirty="0"/>
          </a:p>
          <a:p>
            <a:endParaRPr lang="zh-TW" altLang="en-US" dirty="0"/>
          </a:p>
          <a:p>
            <a:r>
              <a:rPr lang="zh-TW" altLang="en-US" dirty="0"/>
              <a:t>登入後，別忘了要完善個人資訊，包括性別、地區、出生年月日和學習階段。這邊非常重要喔，這些資料和系統推薦的學習內容相關，所以一定要填寫真實資訊，這樣才能確保孩子獲得最合適的學習體驗喔。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8.sv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5.sv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3.svg"/><Relationship Id="rId5" Type="http://schemas.openxmlformats.org/officeDocument/2006/relationships/image" Target="../media/image5.png"/><Relationship Id="rId15" Type="http://schemas.openxmlformats.org/officeDocument/2006/relationships/image" Target="../media/image27.svg"/><Relationship Id="rId10" Type="http://schemas.openxmlformats.org/officeDocument/2006/relationships/image" Target="../media/image22.png"/><Relationship Id="rId4" Type="http://schemas.openxmlformats.org/officeDocument/2006/relationships/image" Target="../media/image8.svg"/><Relationship Id="rId9" Type="http://schemas.openxmlformats.org/officeDocument/2006/relationships/image" Target="../media/image41.jpe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27.sv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5" Type="http://schemas.openxmlformats.org/officeDocument/2006/relationships/image" Target="../media/image23.svg"/><Relationship Id="rId10" Type="http://schemas.openxmlformats.org/officeDocument/2006/relationships/image" Target="../media/image24.png"/><Relationship Id="rId4" Type="http://schemas.openxmlformats.org/officeDocument/2006/relationships/image" Target="../media/image8.svg"/><Relationship Id="rId9" Type="http://schemas.openxmlformats.org/officeDocument/2006/relationships/image" Target="../media/image42.jpeg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5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4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png"/><Relationship Id="rId7" Type="http://schemas.openxmlformats.org/officeDocument/2006/relationships/image" Target="../media/image44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9.png"/><Relationship Id="rId5" Type="http://schemas.openxmlformats.org/officeDocument/2006/relationships/image" Target="../media/image4.png"/><Relationship Id="rId10" Type="http://schemas.openxmlformats.org/officeDocument/2006/relationships/image" Target="../media/image48.png"/><Relationship Id="rId4" Type="http://schemas.openxmlformats.org/officeDocument/2006/relationships/image" Target="../media/image43.svg"/><Relationship Id="rId9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sv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sv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19.svg"/><Relationship Id="rId4" Type="http://schemas.openxmlformats.org/officeDocument/2006/relationships/image" Target="../media/image8.sv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7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20.jpeg"/><Relationship Id="rId4" Type="http://schemas.openxmlformats.org/officeDocument/2006/relationships/image" Target="../media/image8.svg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12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png"/><Relationship Id="rId5" Type="http://schemas.openxmlformats.org/officeDocument/2006/relationships/image" Target="../media/image21.jpe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svg"/><Relationship Id="rId18" Type="http://schemas.openxmlformats.org/officeDocument/2006/relationships/image" Target="../media/image18.png"/><Relationship Id="rId3" Type="http://schemas.openxmlformats.org/officeDocument/2006/relationships/image" Target="../media/image7.png"/><Relationship Id="rId21" Type="http://schemas.openxmlformats.org/officeDocument/2006/relationships/image" Target="../media/image33.svg"/><Relationship Id="rId7" Type="http://schemas.openxmlformats.org/officeDocument/2006/relationships/image" Target="../media/image4.pn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25.svg"/><Relationship Id="rId5" Type="http://schemas.openxmlformats.org/officeDocument/2006/relationships/image" Target="../media/image5.png"/><Relationship Id="rId15" Type="http://schemas.openxmlformats.org/officeDocument/2006/relationships/image" Target="../media/image29.svg"/><Relationship Id="rId23" Type="http://schemas.openxmlformats.org/officeDocument/2006/relationships/image" Target="../media/image35.svg"/><Relationship Id="rId10" Type="http://schemas.openxmlformats.org/officeDocument/2006/relationships/image" Target="../media/image24.png"/><Relationship Id="rId19" Type="http://schemas.openxmlformats.org/officeDocument/2006/relationships/image" Target="../media/image19.svg"/><Relationship Id="rId4" Type="http://schemas.openxmlformats.org/officeDocument/2006/relationships/image" Target="../media/image8.svg"/><Relationship Id="rId9" Type="http://schemas.openxmlformats.org/officeDocument/2006/relationships/image" Target="../media/image23.svg"/><Relationship Id="rId14" Type="http://schemas.openxmlformats.org/officeDocument/2006/relationships/image" Target="../media/image28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5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jpe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39.jpeg"/><Relationship Id="rId4" Type="http://schemas.openxmlformats.org/officeDocument/2006/relationships/image" Target="../media/image8.sv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360660"/>
          </a:xfrm>
          <a:custGeom>
            <a:avLst/>
            <a:gdLst/>
            <a:ahLst/>
            <a:cxnLst/>
            <a:rect l="l" t="t" r="r" b="b"/>
            <a:pathLst>
              <a:path w="18288000" h="12192000">
                <a:moveTo>
                  <a:pt x="0" y="0"/>
                </a:moveTo>
                <a:lnTo>
                  <a:pt x="18288000" y="0"/>
                </a:lnTo>
                <a:lnTo>
                  <a:pt x="18288000" y="12192000"/>
                </a:lnTo>
                <a:lnTo>
                  <a:pt x="0" y="12192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2841"/>
            <a:ext cx="18288000" cy="10287000"/>
            <a:chOff x="0" y="0"/>
            <a:chExt cx="3402471" cy="191389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402471" cy="1913890"/>
            </a:xfrm>
            <a:custGeom>
              <a:avLst/>
              <a:gdLst/>
              <a:ahLst/>
              <a:cxnLst/>
              <a:rect l="l" t="t" r="r" b="b"/>
              <a:pathLst>
                <a:path w="3402471" h="1913890">
                  <a:moveTo>
                    <a:pt x="0" y="0"/>
                  </a:moveTo>
                  <a:lnTo>
                    <a:pt x="3402471" y="0"/>
                  </a:lnTo>
                  <a:lnTo>
                    <a:pt x="3402471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000000">
                <a:alpha val="60000"/>
              </a:srgbClr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5849406" y="8953211"/>
            <a:ext cx="1695837" cy="799408"/>
          </a:xfrm>
          <a:custGeom>
            <a:avLst/>
            <a:gdLst/>
            <a:ahLst/>
            <a:cxnLst/>
            <a:rect l="l" t="t" r="r" b="b"/>
            <a:pathLst>
              <a:path w="1695837" h="799408">
                <a:moveTo>
                  <a:pt x="0" y="0"/>
                </a:moveTo>
                <a:lnTo>
                  <a:pt x="1695838" y="0"/>
                </a:lnTo>
                <a:lnTo>
                  <a:pt x="1695838" y="799408"/>
                </a:lnTo>
                <a:lnTo>
                  <a:pt x="0" y="7994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148143" y="1028700"/>
            <a:ext cx="1991714" cy="2810178"/>
          </a:xfrm>
          <a:custGeom>
            <a:avLst/>
            <a:gdLst/>
            <a:ahLst/>
            <a:cxnLst/>
            <a:rect l="l" t="t" r="r" b="b"/>
            <a:pathLst>
              <a:path w="1991714" h="2810178">
                <a:moveTo>
                  <a:pt x="0" y="0"/>
                </a:moveTo>
                <a:lnTo>
                  <a:pt x="1991714" y="0"/>
                </a:lnTo>
                <a:lnTo>
                  <a:pt x="1991714" y="2810178"/>
                </a:lnTo>
                <a:lnTo>
                  <a:pt x="0" y="2810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325370" y="3269931"/>
            <a:ext cx="13442950" cy="30729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  <a:spcBef>
                <a:spcPct val="0"/>
              </a:spcBef>
            </a:pPr>
            <a:r>
              <a:rPr lang="zh-TW" altLang="en-US" sz="8000" b="1" dirty="0">
                <a:solidFill>
                  <a:srgbClr val="FFFFFF"/>
                </a:solidFill>
                <a:latin typeface="Noto Sans T Chinese Bold"/>
                <a:ea typeface="Noto Sans T Chinese Bold"/>
              </a:rPr>
              <a:t>如何陪伴親子</a:t>
            </a:r>
            <a:endParaRPr lang="en-US" altLang="zh-TW" sz="8000" b="1" dirty="0">
              <a:solidFill>
                <a:srgbClr val="FFFFFF"/>
              </a:solidFill>
              <a:latin typeface="Noto Sans T Chinese Bold"/>
              <a:ea typeface="Noto Sans T Chinese Bold"/>
            </a:endParaRPr>
          </a:p>
          <a:p>
            <a:pPr algn="ctr">
              <a:lnSpc>
                <a:spcPts val="12600"/>
              </a:lnSpc>
              <a:spcBef>
                <a:spcPct val="0"/>
              </a:spcBef>
            </a:pPr>
            <a:r>
              <a:rPr lang="zh-TW" altLang="en-US" sz="8000" b="1" dirty="0">
                <a:solidFill>
                  <a:srgbClr val="FFFFFF"/>
                </a:solidFill>
                <a:latin typeface="Noto Sans T Chinese Bold"/>
                <a:ea typeface="Noto Sans T Chinese Bold"/>
              </a:rPr>
              <a:t>使用小 </a:t>
            </a:r>
            <a:r>
              <a:rPr lang="en-US" altLang="zh-TW" sz="8000" b="1" dirty="0" err="1">
                <a:solidFill>
                  <a:srgbClr val="FFFFFF"/>
                </a:solidFill>
                <a:latin typeface="Noto Sans T Chinese Bold"/>
                <a:ea typeface="Noto Sans T Chinese Bold"/>
              </a:rPr>
              <a:t>i</a:t>
            </a:r>
            <a:r>
              <a:rPr lang="zh-TW" altLang="en-US" sz="8000" b="1" dirty="0">
                <a:solidFill>
                  <a:srgbClr val="FFFFFF"/>
                </a:solidFill>
                <a:latin typeface="Noto Sans T Chinese Bold"/>
                <a:ea typeface="Noto Sans T Chinese Bold"/>
              </a:rPr>
              <a:t> 自主學習</a:t>
            </a:r>
            <a:endParaRPr lang="zh-TW" altLang="en-US" sz="8000" b="1" dirty="0">
              <a:solidFill>
                <a:srgbClr val="FFFFFF"/>
              </a:solidFill>
              <a:latin typeface="Noto Sans T Chinese Bold"/>
              <a:ea typeface="Noto Sans T Chinese Bold"/>
              <a:sym typeface="Noto Sans T Chinese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447800" y="6362700"/>
            <a:ext cx="15279370" cy="139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600"/>
              </a:lnSpc>
              <a:spcBef>
                <a:spcPct val="0"/>
              </a:spcBef>
            </a:pPr>
            <a:r>
              <a:rPr lang="zh-TW" altLang="en-US" sz="6000" b="1" dirty="0">
                <a:solidFill>
                  <a:srgbClr val="FFC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小 </a:t>
            </a:r>
            <a:r>
              <a:rPr lang="en-US" altLang="zh-TW" sz="6000" b="1" dirty="0" err="1">
                <a:solidFill>
                  <a:srgbClr val="FFC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i</a:t>
            </a:r>
            <a:r>
              <a:rPr lang="en-US" altLang="zh-TW" sz="6000" b="1" dirty="0">
                <a:solidFill>
                  <a:srgbClr val="FFC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</a:t>
            </a:r>
            <a:r>
              <a:rPr lang="zh-TW" altLang="en-US" sz="6000" b="1" dirty="0">
                <a:solidFill>
                  <a:srgbClr val="FFC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開機指導</a:t>
            </a:r>
            <a:endParaRPr lang="zh-TW" altLang="en-US" sz="2000" b="1" dirty="0">
              <a:solidFill>
                <a:schemeClr val="bg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9" name="文字框 8"/>
          <p:cNvSpPr txBox="1"/>
          <p:nvPr/>
        </p:nvSpPr>
        <p:spPr>
          <a:xfrm>
            <a:off x="5998845" y="8134350"/>
            <a:ext cx="60960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2025</a:t>
            </a:r>
            <a:r>
              <a:rPr lang="zh-TW" altLang="en-US" sz="2800" b="1" dirty="0" err="1">
                <a:solidFill>
                  <a:schemeClr val="bg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年</a:t>
            </a:r>
            <a:r>
              <a:rPr lang="en-US" altLang="zh-TW" sz="2800" b="1" dirty="0" err="1">
                <a:solidFill>
                  <a:schemeClr val="bg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7</a:t>
            </a:r>
            <a:r>
              <a:rPr lang="zh-TW" altLang="en-US" sz="2800" b="1" dirty="0" err="1">
                <a:solidFill>
                  <a:schemeClr val="bg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月修訂版</a:t>
            </a:r>
          </a:p>
          <a:p>
            <a:pPr algn="ctr"/>
            <a:endParaRPr lang="zh-TW" altLang="en-US" sz="2800" b="1" dirty="0" err="1">
              <a:solidFill>
                <a:schemeClr val="bg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3875" y="-1910339"/>
            <a:ext cx="3811687" cy="3811687"/>
          </a:xfrm>
          <a:custGeom>
            <a:avLst/>
            <a:gdLst/>
            <a:ahLst/>
            <a:cxnLst/>
            <a:rect l="l" t="t" r="r" b="b"/>
            <a:pathLst>
              <a:path w="3811687" h="3811687">
                <a:moveTo>
                  <a:pt x="0" y="0"/>
                </a:moveTo>
                <a:lnTo>
                  <a:pt x="3811687" y="0"/>
                </a:lnTo>
                <a:lnTo>
                  <a:pt x="3811687" y="3811686"/>
                </a:lnTo>
                <a:lnTo>
                  <a:pt x="0" y="381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43775" y="-847992"/>
            <a:ext cx="2680467" cy="2676350"/>
          </a:xfrm>
          <a:custGeom>
            <a:avLst/>
            <a:gdLst/>
            <a:ahLst/>
            <a:cxnLst/>
            <a:rect l="l" t="t" r="r" b="b"/>
            <a:pathLst>
              <a:path w="2680467" h="2676350">
                <a:moveTo>
                  <a:pt x="0" y="0"/>
                </a:moveTo>
                <a:lnTo>
                  <a:pt x="2680467" y="0"/>
                </a:lnTo>
                <a:lnTo>
                  <a:pt x="2680467" y="2676350"/>
                </a:lnTo>
                <a:lnTo>
                  <a:pt x="0" y="267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93321" y="2477329"/>
            <a:ext cx="238429" cy="245596"/>
          </a:xfrm>
          <a:custGeom>
            <a:avLst/>
            <a:gdLst/>
            <a:ahLst/>
            <a:cxnLst/>
            <a:rect l="l" t="t" r="r" b="b"/>
            <a:pathLst>
              <a:path w="238429" h="245596">
                <a:moveTo>
                  <a:pt x="0" y="0"/>
                </a:moveTo>
                <a:lnTo>
                  <a:pt x="238429" y="0"/>
                </a:lnTo>
                <a:lnTo>
                  <a:pt x="238429" y="245597"/>
                </a:lnTo>
                <a:lnTo>
                  <a:pt x="0" y="24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8628" t="-395943" b="-283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446699" y="2600127"/>
            <a:ext cx="1550776" cy="775388"/>
            <a:chOff x="0" y="0"/>
            <a:chExt cx="812800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2597108" y="2600127"/>
            <a:ext cx="1550776" cy="775388"/>
            <a:chOff x="0" y="0"/>
            <a:chExt cx="812800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46699" y="5012966"/>
            <a:ext cx="1550776" cy="775388"/>
            <a:chOff x="0" y="0"/>
            <a:chExt cx="812800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597108" y="5012966"/>
            <a:ext cx="1550776" cy="775388"/>
            <a:chOff x="0" y="0"/>
            <a:chExt cx="812800" cy="4064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463004" y="2477329"/>
            <a:ext cx="3980771" cy="7237766"/>
          </a:xfrm>
          <a:custGeom>
            <a:avLst/>
            <a:gdLst/>
            <a:ahLst/>
            <a:cxnLst/>
            <a:rect l="l" t="t" r="r" b="b"/>
            <a:pathLst>
              <a:path w="3980771" h="7237766">
                <a:moveTo>
                  <a:pt x="0" y="0"/>
                </a:moveTo>
                <a:lnTo>
                  <a:pt x="3980771" y="0"/>
                </a:lnTo>
                <a:lnTo>
                  <a:pt x="3980771" y="7237766"/>
                </a:lnTo>
                <a:lnTo>
                  <a:pt x="0" y="723776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877200" y="2626506"/>
            <a:ext cx="388731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零基礎</a:t>
            </a:r>
            <a:endParaRPr lang="en-US" sz="38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446699" y="5866387"/>
            <a:ext cx="99991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首先會進入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測評環節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，讓孩子進行初始測評，來定位孩子的書籍初始學習程度，確定孩子使用小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i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的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書籍起點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。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第三步：開機測評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46699" y="3439534"/>
            <a:ext cx="99991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零基礎學習英語，</a:t>
            </a:r>
            <a:r>
              <a:rPr lang="en-US" sz="3000" b="1" u="sng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不會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進入測評環節，沒有二次測評，書籍等級1級開始學習。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77200" y="5039345"/>
            <a:ext cx="388731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非零基礎</a:t>
            </a:r>
            <a:endParaRPr lang="en-US" sz="38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446699" y="8428612"/>
            <a:ext cx="11565969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FF3131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測評中，請在相對安靜以及網路順暢環境，耐心完成，確保順利進行</a:t>
            </a:r>
            <a:endParaRPr lang="en-US" sz="3000" dirty="0">
              <a:solidFill>
                <a:srgbClr val="FF3131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3875" y="-1910339"/>
            <a:ext cx="3811687" cy="3811687"/>
          </a:xfrm>
          <a:custGeom>
            <a:avLst/>
            <a:gdLst/>
            <a:ahLst/>
            <a:cxnLst/>
            <a:rect l="l" t="t" r="r" b="b"/>
            <a:pathLst>
              <a:path w="3811687" h="3811687">
                <a:moveTo>
                  <a:pt x="0" y="0"/>
                </a:moveTo>
                <a:lnTo>
                  <a:pt x="3811687" y="0"/>
                </a:lnTo>
                <a:lnTo>
                  <a:pt x="3811687" y="3811686"/>
                </a:lnTo>
                <a:lnTo>
                  <a:pt x="0" y="381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43775" y="-847992"/>
            <a:ext cx="2680467" cy="2676350"/>
          </a:xfrm>
          <a:custGeom>
            <a:avLst/>
            <a:gdLst/>
            <a:ahLst/>
            <a:cxnLst/>
            <a:rect l="l" t="t" r="r" b="b"/>
            <a:pathLst>
              <a:path w="2680467" h="2676350">
                <a:moveTo>
                  <a:pt x="0" y="0"/>
                </a:moveTo>
                <a:lnTo>
                  <a:pt x="2680467" y="0"/>
                </a:lnTo>
                <a:lnTo>
                  <a:pt x="2680467" y="2676350"/>
                </a:lnTo>
                <a:lnTo>
                  <a:pt x="0" y="267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93321" y="2477329"/>
            <a:ext cx="238429" cy="245596"/>
          </a:xfrm>
          <a:custGeom>
            <a:avLst/>
            <a:gdLst/>
            <a:ahLst/>
            <a:cxnLst/>
            <a:rect l="l" t="t" r="r" b="b"/>
            <a:pathLst>
              <a:path w="238429" h="245596">
                <a:moveTo>
                  <a:pt x="0" y="0"/>
                </a:moveTo>
                <a:lnTo>
                  <a:pt x="238429" y="0"/>
                </a:lnTo>
                <a:lnTo>
                  <a:pt x="238429" y="245597"/>
                </a:lnTo>
                <a:lnTo>
                  <a:pt x="0" y="24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8628" t="-395943" b="-283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445891" y="2243970"/>
            <a:ext cx="4838941" cy="6939892"/>
            <a:chOff x="0" y="0"/>
            <a:chExt cx="798341" cy="11449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8341" cy="1144961"/>
            </a:xfrm>
            <a:custGeom>
              <a:avLst/>
              <a:gdLst/>
              <a:ahLst/>
              <a:cxnLst/>
              <a:rect l="l" t="t" r="r" b="b"/>
              <a:pathLst>
                <a:path w="798341" h="1144961">
                  <a:moveTo>
                    <a:pt x="36798" y="0"/>
                  </a:moveTo>
                  <a:lnTo>
                    <a:pt x="761543" y="0"/>
                  </a:lnTo>
                  <a:cubicBezTo>
                    <a:pt x="771302" y="0"/>
                    <a:pt x="780662" y="3877"/>
                    <a:pt x="787563" y="10778"/>
                  </a:cubicBezTo>
                  <a:cubicBezTo>
                    <a:pt x="794464" y="17679"/>
                    <a:pt x="798341" y="27039"/>
                    <a:pt x="798341" y="36798"/>
                  </a:cubicBezTo>
                  <a:lnTo>
                    <a:pt x="798341" y="1108163"/>
                  </a:lnTo>
                  <a:cubicBezTo>
                    <a:pt x="798341" y="1117923"/>
                    <a:pt x="794464" y="1127282"/>
                    <a:pt x="787563" y="1134183"/>
                  </a:cubicBezTo>
                  <a:cubicBezTo>
                    <a:pt x="780662" y="1141085"/>
                    <a:pt x="771302" y="1144961"/>
                    <a:pt x="761543" y="1144961"/>
                  </a:cubicBezTo>
                  <a:lnTo>
                    <a:pt x="36798" y="1144961"/>
                  </a:lnTo>
                  <a:cubicBezTo>
                    <a:pt x="27039" y="1144961"/>
                    <a:pt x="17679" y="1141085"/>
                    <a:pt x="10778" y="1134183"/>
                  </a:cubicBezTo>
                  <a:cubicBezTo>
                    <a:pt x="3877" y="1127282"/>
                    <a:pt x="0" y="1117923"/>
                    <a:pt x="0" y="1108163"/>
                  </a:cubicBezTo>
                  <a:lnTo>
                    <a:pt x="0" y="36798"/>
                  </a:lnTo>
                  <a:cubicBezTo>
                    <a:pt x="0" y="27039"/>
                    <a:pt x="3877" y="17679"/>
                    <a:pt x="10778" y="10778"/>
                  </a:cubicBezTo>
                  <a:cubicBezTo>
                    <a:pt x="17679" y="3877"/>
                    <a:pt x="27039" y="0"/>
                    <a:pt x="36798" y="0"/>
                  </a:cubicBezTo>
                  <a:close/>
                </a:path>
              </a:pathLst>
            </a:custGeom>
            <a:blipFill>
              <a:blip r:embed="rId9"/>
              <a:stretch>
                <a:fillRect t="-5781" b="-578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46699" y="2600127"/>
            <a:ext cx="1550776" cy="775388"/>
            <a:chOff x="0" y="0"/>
            <a:chExt cx="81280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97108" y="2600127"/>
            <a:ext cx="1550776" cy="775388"/>
            <a:chOff x="0" y="0"/>
            <a:chExt cx="812800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77200" y="3789713"/>
            <a:ext cx="746615" cy="746615"/>
          </a:xfrm>
          <a:custGeom>
            <a:avLst/>
            <a:gdLst/>
            <a:ahLst/>
            <a:cxnLst/>
            <a:rect l="l" t="t" r="r" b="b"/>
            <a:pathLst>
              <a:path w="746615" h="746615">
                <a:moveTo>
                  <a:pt x="0" y="0"/>
                </a:moveTo>
                <a:lnTo>
                  <a:pt x="746615" y="0"/>
                </a:lnTo>
                <a:lnTo>
                  <a:pt x="746615" y="746615"/>
                </a:lnTo>
                <a:lnTo>
                  <a:pt x="0" y="746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77200" y="4945903"/>
            <a:ext cx="746615" cy="746615"/>
          </a:xfrm>
          <a:custGeom>
            <a:avLst/>
            <a:gdLst/>
            <a:ahLst/>
            <a:cxnLst/>
            <a:rect l="l" t="t" r="r" b="b"/>
            <a:pathLst>
              <a:path w="746615" h="746615">
                <a:moveTo>
                  <a:pt x="0" y="0"/>
                </a:moveTo>
                <a:lnTo>
                  <a:pt x="746615" y="0"/>
                </a:lnTo>
                <a:lnTo>
                  <a:pt x="746615" y="746616"/>
                </a:lnTo>
                <a:lnTo>
                  <a:pt x="0" y="74661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877200" y="6318461"/>
            <a:ext cx="746615" cy="746615"/>
          </a:xfrm>
          <a:custGeom>
            <a:avLst/>
            <a:gdLst/>
            <a:ahLst/>
            <a:cxnLst/>
            <a:rect l="l" t="t" r="r" b="b"/>
            <a:pathLst>
              <a:path w="746615" h="746615">
                <a:moveTo>
                  <a:pt x="0" y="0"/>
                </a:moveTo>
                <a:lnTo>
                  <a:pt x="746615" y="0"/>
                </a:lnTo>
                <a:lnTo>
                  <a:pt x="746615" y="746615"/>
                </a:lnTo>
                <a:lnTo>
                  <a:pt x="0" y="746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877200" y="2626506"/>
            <a:ext cx="388731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初始測評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820006" y="3815219"/>
            <a:ext cx="9999192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首先會進行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單字測評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評估孩子對英語詞彙的掌握程度</a:t>
            </a:r>
            <a:endParaRPr lang="en-US" sz="30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820006" y="4777244"/>
            <a:ext cx="99991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接著會進行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句子測評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透過孩子對句子的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跟讀</a:t>
            </a:r>
            <a:r>
              <a:rPr lang="en-US" sz="3000" b="1" u="sng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/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朗讀</a:t>
            </a:r>
            <a:r>
              <a:rPr lang="en-US" sz="3000" b="1" u="sng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/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複述</a:t>
            </a:r>
            <a:endParaRPr lang="en-US" sz="3000" b="1" u="sng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評估孩子口語表達的能力</a:t>
            </a:r>
            <a:endParaRPr lang="en-US" sz="30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820006" y="6129794"/>
            <a:ext cx="99991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最終系統會根據單字測評結果確定</a:t>
            </a:r>
            <a:r>
              <a:rPr lang="en-US" sz="30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單字等級</a:t>
            </a:r>
            <a:r>
              <a:rPr lang="en-US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，句子測評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結果確定</a:t>
            </a:r>
            <a:r>
              <a:rPr lang="en-US" sz="30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書籍等級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第三步：開機測評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3875" y="-1910339"/>
            <a:ext cx="3811687" cy="3811687"/>
          </a:xfrm>
          <a:custGeom>
            <a:avLst/>
            <a:gdLst/>
            <a:ahLst/>
            <a:cxnLst/>
            <a:rect l="l" t="t" r="r" b="b"/>
            <a:pathLst>
              <a:path w="3811687" h="3811687">
                <a:moveTo>
                  <a:pt x="0" y="0"/>
                </a:moveTo>
                <a:lnTo>
                  <a:pt x="3811687" y="0"/>
                </a:lnTo>
                <a:lnTo>
                  <a:pt x="3811687" y="3811686"/>
                </a:lnTo>
                <a:lnTo>
                  <a:pt x="0" y="381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43775" y="-847992"/>
            <a:ext cx="2680467" cy="2676350"/>
          </a:xfrm>
          <a:custGeom>
            <a:avLst/>
            <a:gdLst/>
            <a:ahLst/>
            <a:cxnLst/>
            <a:rect l="l" t="t" r="r" b="b"/>
            <a:pathLst>
              <a:path w="2680467" h="2676350">
                <a:moveTo>
                  <a:pt x="0" y="0"/>
                </a:moveTo>
                <a:lnTo>
                  <a:pt x="2680467" y="0"/>
                </a:lnTo>
                <a:lnTo>
                  <a:pt x="2680467" y="2676350"/>
                </a:lnTo>
                <a:lnTo>
                  <a:pt x="0" y="267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93321" y="2477329"/>
            <a:ext cx="238429" cy="245596"/>
          </a:xfrm>
          <a:custGeom>
            <a:avLst/>
            <a:gdLst/>
            <a:ahLst/>
            <a:cxnLst/>
            <a:rect l="l" t="t" r="r" b="b"/>
            <a:pathLst>
              <a:path w="238429" h="245596">
                <a:moveTo>
                  <a:pt x="0" y="0"/>
                </a:moveTo>
                <a:lnTo>
                  <a:pt x="238429" y="0"/>
                </a:lnTo>
                <a:lnTo>
                  <a:pt x="238429" y="245597"/>
                </a:lnTo>
                <a:lnTo>
                  <a:pt x="0" y="24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8628" t="-395943" b="-283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445891" y="2243970"/>
            <a:ext cx="4838941" cy="6939892"/>
            <a:chOff x="0" y="0"/>
            <a:chExt cx="798341" cy="11449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8341" cy="1144961"/>
            </a:xfrm>
            <a:custGeom>
              <a:avLst/>
              <a:gdLst/>
              <a:ahLst/>
              <a:cxnLst/>
              <a:rect l="l" t="t" r="r" b="b"/>
              <a:pathLst>
                <a:path w="798341" h="1144961">
                  <a:moveTo>
                    <a:pt x="36798" y="0"/>
                  </a:moveTo>
                  <a:lnTo>
                    <a:pt x="761543" y="0"/>
                  </a:lnTo>
                  <a:cubicBezTo>
                    <a:pt x="771302" y="0"/>
                    <a:pt x="780662" y="3877"/>
                    <a:pt x="787563" y="10778"/>
                  </a:cubicBezTo>
                  <a:cubicBezTo>
                    <a:pt x="794464" y="17679"/>
                    <a:pt x="798341" y="27039"/>
                    <a:pt x="798341" y="36798"/>
                  </a:cubicBezTo>
                  <a:lnTo>
                    <a:pt x="798341" y="1108163"/>
                  </a:lnTo>
                  <a:cubicBezTo>
                    <a:pt x="798341" y="1117923"/>
                    <a:pt x="794464" y="1127282"/>
                    <a:pt x="787563" y="1134183"/>
                  </a:cubicBezTo>
                  <a:cubicBezTo>
                    <a:pt x="780662" y="1141085"/>
                    <a:pt x="771302" y="1144961"/>
                    <a:pt x="761543" y="1144961"/>
                  </a:cubicBezTo>
                  <a:lnTo>
                    <a:pt x="36798" y="1144961"/>
                  </a:lnTo>
                  <a:cubicBezTo>
                    <a:pt x="27039" y="1144961"/>
                    <a:pt x="17679" y="1141085"/>
                    <a:pt x="10778" y="1134183"/>
                  </a:cubicBezTo>
                  <a:cubicBezTo>
                    <a:pt x="3877" y="1127282"/>
                    <a:pt x="0" y="1117923"/>
                    <a:pt x="0" y="1108163"/>
                  </a:cubicBezTo>
                  <a:lnTo>
                    <a:pt x="0" y="36798"/>
                  </a:lnTo>
                  <a:cubicBezTo>
                    <a:pt x="0" y="27039"/>
                    <a:pt x="3877" y="17679"/>
                    <a:pt x="10778" y="10778"/>
                  </a:cubicBezTo>
                  <a:cubicBezTo>
                    <a:pt x="17679" y="3877"/>
                    <a:pt x="27039" y="0"/>
                    <a:pt x="36798" y="0"/>
                  </a:cubicBezTo>
                  <a:close/>
                </a:path>
              </a:pathLst>
            </a:custGeom>
            <a:blipFill>
              <a:blip r:embed="rId9"/>
              <a:stretch>
                <a:fillRect t="-5781" b="-5781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46699" y="2600127"/>
            <a:ext cx="1550776" cy="775388"/>
            <a:chOff x="0" y="0"/>
            <a:chExt cx="81280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97108" y="2600127"/>
            <a:ext cx="1550776" cy="775388"/>
            <a:chOff x="0" y="0"/>
            <a:chExt cx="812800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877200" y="5484733"/>
            <a:ext cx="746615" cy="746615"/>
          </a:xfrm>
          <a:custGeom>
            <a:avLst/>
            <a:gdLst/>
            <a:ahLst/>
            <a:cxnLst/>
            <a:rect l="l" t="t" r="r" b="b"/>
            <a:pathLst>
              <a:path w="746615" h="746615">
                <a:moveTo>
                  <a:pt x="0" y="0"/>
                </a:moveTo>
                <a:lnTo>
                  <a:pt x="746615" y="0"/>
                </a:lnTo>
                <a:lnTo>
                  <a:pt x="746615" y="746615"/>
                </a:lnTo>
                <a:lnTo>
                  <a:pt x="0" y="7466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77200" y="6808708"/>
            <a:ext cx="746615" cy="746615"/>
          </a:xfrm>
          <a:custGeom>
            <a:avLst/>
            <a:gdLst/>
            <a:ahLst/>
            <a:cxnLst/>
            <a:rect l="l" t="t" r="r" b="b"/>
            <a:pathLst>
              <a:path w="746615" h="746615">
                <a:moveTo>
                  <a:pt x="0" y="0"/>
                </a:moveTo>
                <a:lnTo>
                  <a:pt x="746615" y="0"/>
                </a:lnTo>
                <a:lnTo>
                  <a:pt x="746615" y="746615"/>
                </a:lnTo>
                <a:lnTo>
                  <a:pt x="0" y="74661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77200" y="2626506"/>
            <a:ext cx="3887311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二次測評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20006" y="3548519"/>
            <a:ext cx="9273045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當孩子使用小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i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聽讀時長達</a:t>
            </a:r>
            <a:r>
              <a:rPr lang="en-US" sz="3000" b="1" u="sng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1 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小時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、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當前書籍聽讀結束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後，系統會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自動觸發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二次測評並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跳出提醒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，點擊即開始第二次測評</a:t>
            </a:r>
            <a:endParaRPr lang="en-US" sz="30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820006" y="5296066"/>
            <a:ext cx="99991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孩子按照提示先後完成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單字測評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及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句子測評</a:t>
            </a:r>
            <a:endParaRPr lang="en-US" sz="3000" b="1" dirty="0">
              <a:solidFill>
                <a:srgbClr val="FF313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(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題型與初始測評相同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)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864697" y="6620041"/>
            <a:ext cx="99991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系統會根據</a:t>
            </a:r>
            <a:r>
              <a:rPr lang="en-US" sz="30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兩次測評結果</a:t>
            </a:r>
            <a:r>
              <a:rPr lang="en-US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取</a:t>
            </a:r>
            <a:r>
              <a:rPr lang="en-US" sz="3000" b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最高</a:t>
            </a:r>
            <a:r>
              <a:rPr lang="en-US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測評等級，作為孩子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最終的</a:t>
            </a:r>
            <a:r>
              <a:rPr lang="en-US" sz="3000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書籍等級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第三步：開機測評</a:t>
            </a:r>
          </a:p>
        </p:txBody>
      </p:sp>
      <p:sp>
        <p:nvSpPr>
          <p:cNvPr id="21" name="Freeform 21"/>
          <p:cNvSpPr/>
          <p:nvPr/>
        </p:nvSpPr>
        <p:spPr>
          <a:xfrm>
            <a:off x="877200" y="3789713"/>
            <a:ext cx="746615" cy="746615"/>
          </a:xfrm>
          <a:custGeom>
            <a:avLst/>
            <a:gdLst/>
            <a:ahLst/>
            <a:cxnLst/>
            <a:rect l="l" t="t" r="r" b="b"/>
            <a:pathLst>
              <a:path w="746615" h="746615">
                <a:moveTo>
                  <a:pt x="0" y="0"/>
                </a:moveTo>
                <a:lnTo>
                  <a:pt x="746615" y="0"/>
                </a:lnTo>
                <a:lnTo>
                  <a:pt x="746615" y="746615"/>
                </a:lnTo>
                <a:lnTo>
                  <a:pt x="0" y="74661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43775" y="-847992"/>
            <a:ext cx="2680467" cy="2676350"/>
          </a:xfrm>
          <a:custGeom>
            <a:avLst/>
            <a:gdLst/>
            <a:ahLst/>
            <a:cxnLst/>
            <a:rect l="l" t="t" r="r" b="b"/>
            <a:pathLst>
              <a:path w="2680467" h="2676350">
                <a:moveTo>
                  <a:pt x="0" y="0"/>
                </a:moveTo>
                <a:lnTo>
                  <a:pt x="2680467" y="0"/>
                </a:lnTo>
                <a:lnTo>
                  <a:pt x="2680467" y="2676350"/>
                </a:lnTo>
                <a:lnTo>
                  <a:pt x="0" y="2676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01711" y="-1958584"/>
            <a:ext cx="3423288" cy="3418030"/>
          </a:xfrm>
          <a:custGeom>
            <a:avLst/>
            <a:gdLst/>
            <a:ahLst/>
            <a:cxnLst/>
            <a:rect l="l" t="t" r="r" b="b"/>
            <a:pathLst>
              <a:path w="3423288" h="3418030">
                <a:moveTo>
                  <a:pt x="0" y="0"/>
                </a:moveTo>
                <a:lnTo>
                  <a:pt x="3423289" y="0"/>
                </a:lnTo>
                <a:lnTo>
                  <a:pt x="3423289" y="3418030"/>
                </a:lnTo>
                <a:lnTo>
                  <a:pt x="0" y="341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1149311" y="-1806184"/>
            <a:ext cx="3423288" cy="3418030"/>
          </a:xfrm>
          <a:custGeom>
            <a:avLst/>
            <a:gdLst/>
            <a:ahLst/>
            <a:cxnLst/>
            <a:rect l="l" t="t" r="r" b="b"/>
            <a:pathLst>
              <a:path w="3423288" h="3418030">
                <a:moveTo>
                  <a:pt x="0" y="0"/>
                </a:moveTo>
                <a:lnTo>
                  <a:pt x="3423289" y="0"/>
                </a:lnTo>
                <a:lnTo>
                  <a:pt x="3423289" y="3418030"/>
                </a:lnTo>
                <a:lnTo>
                  <a:pt x="0" y="341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624075" y="-877969"/>
            <a:ext cx="2792416" cy="2792416"/>
          </a:xfrm>
          <a:custGeom>
            <a:avLst/>
            <a:gdLst/>
            <a:ahLst/>
            <a:cxnLst/>
            <a:rect l="l" t="t" r="r" b="b"/>
            <a:pathLst>
              <a:path w="2792416" h="2792416">
                <a:moveTo>
                  <a:pt x="0" y="0"/>
                </a:moveTo>
                <a:lnTo>
                  <a:pt x="2792416" y="0"/>
                </a:lnTo>
                <a:lnTo>
                  <a:pt x="2792416" y="2792416"/>
                </a:lnTo>
                <a:lnTo>
                  <a:pt x="0" y="279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3138534" y="923925"/>
            <a:ext cx="12010931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altLang="zh-TW" sz="6000" b="1" dirty="0">
                <a:solidFill>
                  <a:srgbClr val="0052D4"/>
                </a:solidFill>
                <a:latin typeface="Noto Sans T Chinese Bold"/>
                <a:ea typeface="Noto Sans T Chinese Bold"/>
              </a:rPr>
              <a:t>i</a:t>
            </a:r>
            <a:r>
              <a:rPr lang="zh-TW" altLang="en-US" sz="6000" b="1" dirty="0">
                <a:solidFill>
                  <a:srgbClr val="0052D4"/>
                </a:solidFill>
                <a:latin typeface="Noto Sans T Chinese Bold"/>
                <a:ea typeface="Noto Sans T Chinese Bold"/>
              </a:rPr>
              <a:t> </a:t>
            </a:r>
            <a:r>
              <a:rPr lang="en-US" altLang="zh-TW" sz="6000" b="1" dirty="0">
                <a:solidFill>
                  <a:srgbClr val="0052D4"/>
                </a:solidFill>
                <a:latin typeface="Noto Sans T Chinese Bold"/>
                <a:ea typeface="Noto Sans T Chinese Bold"/>
              </a:rPr>
              <a:t>Buddy Club - </a:t>
            </a:r>
            <a:r>
              <a:rPr lang="zh-TW" altLang="en-US" sz="6000" b="1" dirty="0">
                <a:solidFill>
                  <a:srgbClr val="0052D4"/>
                </a:solidFill>
                <a:latin typeface="Noto Sans T Chinese Bold"/>
                <a:ea typeface="Noto Sans T Chinese Bold"/>
              </a:rPr>
              <a:t>小</a:t>
            </a:r>
            <a:r>
              <a:rPr lang="en-US" altLang="zh-TW" sz="6000" b="1" dirty="0" err="1">
                <a:solidFill>
                  <a:srgbClr val="0052D4"/>
                </a:solidFill>
                <a:latin typeface="Noto Sans T Chinese Bold"/>
                <a:ea typeface="Noto Sans T Chinese Bold"/>
              </a:rPr>
              <a:t>i</a:t>
            </a:r>
            <a:r>
              <a:rPr lang="zh-TW" altLang="en-US" sz="6000" b="1" dirty="0">
                <a:solidFill>
                  <a:srgbClr val="0052D4"/>
                </a:solidFill>
                <a:latin typeface="Noto Sans T Chinese Bold"/>
                <a:ea typeface="Noto Sans T Chinese Bold"/>
              </a:rPr>
              <a:t>伴讀三部曲</a:t>
            </a:r>
            <a:endParaRPr lang="en-US" sz="6000" b="1" dirty="0">
              <a:solidFill>
                <a:srgbClr val="0052D4"/>
              </a:solidFill>
              <a:latin typeface="Noto Sans T Chinese Bold"/>
              <a:ea typeface="Noto Sans T Chinese Bold"/>
              <a:sym typeface="Noto Sans T Chinese Bold"/>
            </a:endParaRPr>
          </a:p>
        </p:txBody>
      </p:sp>
      <p:pic>
        <p:nvPicPr>
          <p:cNvPr id="1027" name="Picture 3">
            <a:extLst>
              <a:ext uri="{FF2B5EF4-FFF2-40B4-BE49-F238E27FC236}">
                <a16:creationId xmlns:a16="http://schemas.microsoft.com/office/drawing/2014/main" id="{031856E1-64C9-414A-9C51-E4E43C8490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53" y="1933576"/>
            <a:ext cx="14371891" cy="773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809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36C2D-455C-DCC4-F29B-A2B6806BEF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A91D850-3536-DAE3-3017-7ADDD13A4F42}"/>
              </a:ext>
            </a:extLst>
          </p:cNvPr>
          <p:cNvSpPr/>
          <p:nvPr/>
        </p:nvSpPr>
        <p:spPr>
          <a:xfrm>
            <a:off x="16443775" y="-847992"/>
            <a:ext cx="2680467" cy="2676350"/>
          </a:xfrm>
          <a:custGeom>
            <a:avLst/>
            <a:gdLst/>
            <a:ahLst/>
            <a:cxnLst/>
            <a:rect l="l" t="t" r="r" b="b"/>
            <a:pathLst>
              <a:path w="2680467" h="2676350">
                <a:moveTo>
                  <a:pt x="0" y="0"/>
                </a:moveTo>
                <a:lnTo>
                  <a:pt x="2680467" y="0"/>
                </a:lnTo>
                <a:lnTo>
                  <a:pt x="2680467" y="2676350"/>
                </a:lnTo>
                <a:lnTo>
                  <a:pt x="0" y="2676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93DC57A-7A08-F0A0-AC42-D7006040B7D5}"/>
              </a:ext>
            </a:extLst>
          </p:cNvPr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10096D91-621E-4038-071A-86C427C5B41E}"/>
              </a:ext>
            </a:extLst>
          </p:cNvPr>
          <p:cNvSpPr/>
          <p:nvPr/>
        </p:nvSpPr>
        <p:spPr>
          <a:xfrm>
            <a:off x="-1301711" y="-1958584"/>
            <a:ext cx="3423288" cy="3418030"/>
          </a:xfrm>
          <a:custGeom>
            <a:avLst/>
            <a:gdLst/>
            <a:ahLst/>
            <a:cxnLst/>
            <a:rect l="l" t="t" r="r" b="b"/>
            <a:pathLst>
              <a:path w="3423288" h="3418030">
                <a:moveTo>
                  <a:pt x="0" y="0"/>
                </a:moveTo>
                <a:lnTo>
                  <a:pt x="3423289" y="0"/>
                </a:lnTo>
                <a:lnTo>
                  <a:pt x="3423289" y="3418030"/>
                </a:lnTo>
                <a:lnTo>
                  <a:pt x="0" y="341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A0AAD7B2-C760-4C0A-FC22-FC3950231C2F}"/>
              </a:ext>
            </a:extLst>
          </p:cNvPr>
          <p:cNvSpPr/>
          <p:nvPr/>
        </p:nvSpPr>
        <p:spPr>
          <a:xfrm>
            <a:off x="-1149311" y="-1806184"/>
            <a:ext cx="3423288" cy="3418030"/>
          </a:xfrm>
          <a:custGeom>
            <a:avLst/>
            <a:gdLst/>
            <a:ahLst/>
            <a:cxnLst/>
            <a:rect l="l" t="t" r="r" b="b"/>
            <a:pathLst>
              <a:path w="3423288" h="3418030">
                <a:moveTo>
                  <a:pt x="0" y="0"/>
                </a:moveTo>
                <a:lnTo>
                  <a:pt x="3423289" y="0"/>
                </a:lnTo>
                <a:lnTo>
                  <a:pt x="3423289" y="3418030"/>
                </a:lnTo>
                <a:lnTo>
                  <a:pt x="0" y="34180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75AF9952-5B4D-07C8-29ED-4C414929231B}"/>
              </a:ext>
            </a:extLst>
          </p:cNvPr>
          <p:cNvSpPr/>
          <p:nvPr/>
        </p:nvSpPr>
        <p:spPr>
          <a:xfrm>
            <a:off x="-624075" y="-877969"/>
            <a:ext cx="2792416" cy="2792416"/>
          </a:xfrm>
          <a:custGeom>
            <a:avLst/>
            <a:gdLst/>
            <a:ahLst/>
            <a:cxnLst/>
            <a:rect l="l" t="t" r="r" b="b"/>
            <a:pathLst>
              <a:path w="2792416" h="2792416">
                <a:moveTo>
                  <a:pt x="0" y="0"/>
                </a:moveTo>
                <a:lnTo>
                  <a:pt x="2792416" y="0"/>
                </a:lnTo>
                <a:lnTo>
                  <a:pt x="2792416" y="2792416"/>
                </a:lnTo>
                <a:lnTo>
                  <a:pt x="0" y="279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DE2B5603-5309-A2E6-B192-BE12369EF758}"/>
              </a:ext>
            </a:extLst>
          </p:cNvPr>
          <p:cNvSpPr txBox="1"/>
          <p:nvPr/>
        </p:nvSpPr>
        <p:spPr>
          <a:xfrm>
            <a:off x="3138534" y="923925"/>
            <a:ext cx="12010931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altLang="zh-TW" sz="6000" b="1" dirty="0">
                <a:solidFill>
                  <a:srgbClr val="0052D4"/>
                </a:solidFill>
                <a:latin typeface="Noto Sans T Chinese Bold"/>
                <a:ea typeface="Noto Sans T Chinese Bold"/>
                <a:sym typeface="Noto Sans T Chinese Bold"/>
              </a:rPr>
              <a:t>TPLN</a:t>
            </a:r>
            <a:r>
              <a:rPr lang="zh-TW" altLang="en-US" sz="6000" b="1" dirty="0">
                <a:solidFill>
                  <a:srgbClr val="0052D4"/>
                </a:solidFill>
                <a:latin typeface="Noto Sans T Chinese Bold"/>
                <a:ea typeface="Noto Sans T Chinese Bold"/>
                <a:sym typeface="Noto Sans T Chinese Bold"/>
              </a:rPr>
              <a:t> 家長圈 </a:t>
            </a:r>
            <a:r>
              <a:rPr lang="en-US" altLang="zh-TW" sz="6000" b="1" dirty="0">
                <a:solidFill>
                  <a:srgbClr val="0052D4"/>
                </a:solidFill>
                <a:latin typeface="Noto Sans T Chinese Bold"/>
                <a:ea typeface="Noto Sans T Chinese Bold"/>
                <a:sym typeface="Noto Sans T Chinese Bold"/>
              </a:rPr>
              <a:t>/</a:t>
            </a:r>
            <a:r>
              <a:rPr lang="zh-TW" altLang="en-US" sz="6000" b="1" dirty="0">
                <a:solidFill>
                  <a:srgbClr val="0052D4"/>
                </a:solidFill>
                <a:latin typeface="Noto Sans T Chinese Bold"/>
                <a:ea typeface="Noto Sans T Chinese Bold"/>
                <a:sym typeface="Noto Sans T Chinese Bold"/>
              </a:rPr>
              <a:t> 分享家 端</a:t>
            </a:r>
            <a:endParaRPr lang="en-US" sz="6000" b="1" dirty="0">
              <a:solidFill>
                <a:srgbClr val="0052D4"/>
              </a:solidFill>
              <a:latin typeface="Noto Sans T Chinese Bold"/>
              <a:ea typeface="Noto Sans T Chinese Bold"/>
              <a:sym typeface="Noto Sans T Chinese Bold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F950596-276D-294C-D6BA-2AF3D8AF92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011" y="2298052"/>
            <a:ext cx="3346687" cy="6797724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EDF1B0CF-1C8C-1982-9C30-FD54C51EE2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038" y="2298052"/>
            <a:ext cx="3333750" cy="6797724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25FCF1F-1CF3-459D-8822-75F20672512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577" y="2306417"/>
            <a:ext cx="4689659" cy="672600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3740042-C99E-4EDE-9D6A-E6CD9F285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6750" y="531955"/>
            <a:ext cx="62865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字方塊 13">
            <a:extLst>
              <a:ext uri="{FF2B5EF4-FFF2-40B4-BE49-F238E27FC236}">
                <a16:creationId xmlns:a16="http://schemas.microsoft.com/office/drawing/2014/main" id="{B4BF6613-ACD3-442F-AF16-FDE806350074}"/>
              </a:ext>
            </a:extLst>
          </p:cNvPr>
          <p:cNvSpPr txBox="1"/>
          <p:nvPr/>
        </p:nvSpPr>
        <p:spPr>
          <a:xfrm>
            <a:off x="6811236" y="9262602"/>
            <a:ext cx="1021304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6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</a:rPr>
              <a:t>Top Learning </a:t>
            </a:r>
            <a:r>
              <a:rPr lang="zh-TW" altLang="en-US" sz="26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</a:rPr>
              <a:t>不只專注產品研發，更看重未來教育</a:t>
            </a:r>
            <a:r>
              <a:rPr lang="en-US" altLang="zh-TW" sz="26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</a:rPr>
              <a:t>-</a:t>
            </a:r>
            <a:r>
              <a:rPr lang="zh-TW" altLang="en-US" sz="26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</a:rPr>
              <a:t>孩子自學的能力！</a:t>
            </a:r>
          </a:p>
        </p:txBody>
      </p:sp>
    </p:spTree>
    <p:extLst>
      <p:ext uri="{BB962C8B-B14F-4D97-AF65-F5344CB8AC3E}">
        <p14:creationId xmlns:p14="http://schemas.microsoft.com/office/powerpoint/2010/main" val="4907992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046811" y="-3224657"/>
            <a:ext cx="19334811" cy="13511657"/>
          </a:xfrm>
          <a:custGeom>
            <a:avLst/>
            <a:gdLst/>
            <a:ahLst/>
            <a:cxnLst/>
            <a:rect l="l" t="t" r="r" b="b"/>
            <a:pathLst>
              <a:path w="19334811" h="13511657">
                <a:moveTo>
                  <a:pt x="0" y="0"/>
                </a:moveTo>
                <a:lnTo>
                  <a:pt x="19334811" y="0"/>
                </a:lnTo>
                <a:lnTo>
                  <a:pt x="19334811" y="13511657"/>
                </a:lnTo>
                <a:lnTo>
                  <a:pt x="0" y="135116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411" r="-2411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071245" y="7629525"/>
            <a:ext cx="19387185" cy="2113915"/>
            <a:chOff x="0" y="0"/>
            <a:chExt cx="4816593" cy="5568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556823"/>
            </a:xfrm>
            <a:custGeom>
              <a:avLst/>
              <a:gdLst/>
              <a:ahLst/>
              <a:cxnLst/>
              <a:rect l="l" t="t" r="r" b="b"/>
              <a:pathLst>
                <a:path w="4816592" h="556823">
                  <a:moveTo>
                    <a:pt x="0" y="0"/>
                  </a:moveTo>
                  <a:lnTo>
                    <a:pt x="4816592" y="0"/>
                  </a:lnTo>
                  <a:lnTo>
                    <a:pt x="4816592" y="556823"/>
                  </a:lnTo>
                  <a:lnTo>
                    <a:pt x="0" y="556823"/>
                  </a:lnTo>
                  <a:close/>
                </a:path>
              </a:pathLst>
            </a:custGeom>
            <a:solidFill>
              <a:srgbClr val="254A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4816593" cy="5853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60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2312483" y="7817747"/>
            <a:ext cx="13663034" cy="174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王漢宗特黑體"/>
                <a:ea typeface="王漢宗特黑體"/>
                <a:cs typeface="王漢宗特黑體"/>
                <a:sym typeface="王漢宗特黑體"/>
              </a:rPr>
              <a:t>把最好的教育給最愛的人</a:t>
            </a:r>
          </a:p>
        </p:txBody>
      </p:sp>
      <p:sp>
        <p:nvSpPr>
          <p:cNvPr id="7" name="Freeform 7"/>
          <p:cNvSpPr/>
          <p:nvPr/>
        </p:nvSpPr>
        <p:spPr>
          <a:xfrm>
            <a:off x="8457888" y="6497304"/>
            <a:ext cx="1372224" cy="1936119"/>
          </a:xfrm>
          <a:custGeom>
            <a:avLst/>
            <a:gdLst/>
            <a:ahLst/>
            <a:cxnLst/>
            <a:rect l="l" t="t" r="r" b="b"/>
            <a:pathLst>
              <a:path w="1372224" h="1936119">
                <a:moveTo>
                  <a:pt x="0" y="0"/>
                </a:moveTo>
                <a:lnTo>
                  <a:pt x="1372224" y="0"/>
                </a:lnTo>
                <a:lnTo>
                  <a:pt x="1372224" y="1936119"/>
                </a:lnTo>
                <a:lnTo>
                  <a:pt x="0" y="19361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75458" y="-2628937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369145" y="-2332301"/>
            <a:ext cx="4335997" cy="4329337"/>
          </a:xfrm>
          <a:custGeom>
            <a:avLst/>
            <a:gdLst/>
            <a:ahLst/>
            <a:cxnLst/>
            <a:rect l="l" t="t" r="r" b="b"/>
            <a:pathLst>
              <a:path w="4335997" h="4329337">
                <a:moveTo>
                  <a:pt x="0" y="0"/>
                </a:moveTo>
                <a:lnTo>
                  <a:pt x="4335997" y="0"/>
                </a:lnTo>
                <a:lnTo>
                  <a:pt x="4335997" y="4329337"/>
                </a:lnTo>
                <a:lnTo>
                  <a:pt x="0" y="432933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909464" y="-1007133"/>
            <a:ext cx="3811687" cy="3811687"/>
          </a:xfrm>
          <a:custGeom>
            <a:avLst/>
            <a:gdLst/>
            <a:ahLst/>
            <a:cxnLst/>
            <a:rect l="l" t="t" r="r" b="b"/>
            <a:pathLst>
              <a:path w="3811687" h="3811687">
                <a:moveTo>
                  <a:pt x="0" y="0"/>
                </a:moveTo>
                <a:lnTo>
                  <a:pt x="3811687" y="0"/>
                </a:lnTo>
                <a:lnTo>
                  <a:pt x="3811687" y="3811686"/>
                </a:lnTo>
                <a:lnTo>
                  <a:pt x="0" y="381168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0940190" y="3146025"/>
            <a:ext cx="5340770" cy="3455137"/>
            <a:chOff x="0" y="0"/>
            <a:chExt cx="812800" cy="5258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525830"/>
            </a:xfrm>
            <a:custGeom>
              <a:avLst/>
              <a:gdLst/>
              <a:ahLst/>
              <a:cxnLst/>
              <a:rect l="l" t="t" r="r" b="b"/>
              <a:pathLst>
                <a:path w="812800" h="525830">
                  <a:moveTo>
                    <a:pt x="0" y="0"/>
                  </a:moveTo>
                  <a:lnTo>
                    <a:pt x="609600" y="0"/>
                  </a:lnTo>
                  <a:lnTo>
                    <a:pt x="812800" y="262915"/>
                  </a:lnTo>
                  <a:lnTo>
                    <a:pt x="609600" y="525830"/>
                  </a:lnTo>
                  <a:lnTo>
                    <a:pt x="0" y="525830"/>
                  </a:lnTo>
                  <a:lnTo>
                    <a:pt x="203200" y="26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4A80BE"/>
              </a:solidFill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77800" y="-38100"/>
              <a:ext cx="558800" cy="563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439400" y="3013109"/>
            <a:ext cx="2193513" cy="4281762"/>
            <a:chOff x="0" y="0"/>
            <a:chExt cx="504005" cy="983824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04005" cy="983824"/>
            </a:xfrm>
            <a:custGeom>
              <a:avLst/>
              <a:gdLst/>
              <a:ahLst/>
              <a:cxnLst/>
              <a:rect l="l" t="t" r="r" b="b"/>
              <a:pathLst>
                <a:path w="504005" h="983824">
                  <a:moveTo>
                    <a:pt x="0" y="0"/>
                  </a:moveTo>
                  <a:lnTo>
                    <a:pt x="504005" y="0"/>
                  </a:lnTo>
                  <a:lnTo>
                    <a:pt x="504005" y="983824"/>
                  </a:lnTo>
                  <a:lnTo>
                    <a:pt x="0" y="983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04005" cy="1021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2194630" y="2206952"/>
            <a:ext cx="1878145" cy="1878145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A80BE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3456432" y="2646606"/>
            <a:ext cx="2602742" cy="5080582"/>
            <a:chOff x="0" y="0"/>
            <a:chExt cx="504005" cy="9838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04005" cy="983824"/>
            </a:xfrm>
            <a:custGeom>
              <a:avLst/>
              <a:gdLst/>
              <a:ahLst/>
              <a:cxnLst/>
              <a:rect l="l" t="t" r="r" b="b"/>
              <a:pathLst>
                <a:path w="504005" h="983824">
                  <a:moveTo>
                    <a:pt x="0" y="0"/>
                  </a:moveTo>
                  <a:lnTo>
                    <a:pt x="504005" y="0"/>
                  </a:lnTo>
                  <a:lnTo>
                    <a:pt x="504005" y="983824"/>
                  </a:lnTo>
                  <a:lnTo>
                    <a:pt x="0" y="98382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04005" cy="10219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2617144" y="3146025"/>
            <a:ext cx="5340770" cy="3455137"/>
            <a:chOff x="0" y="0"/>
            <a:chExt cx="812800" cy="5258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525830"/>
            </a:xfrm>
            <a:custGeom>
              <a:avLst/>
              <a:gdLst/>
              <a:ahLst/>
              <a:cxnLst/>
              <a:rect l="l" t="t" r="r" b="b"/>
              <a:pathLst>
                <a:path w="812800" h="525830">
                  <a:moveTo>
                    <a:pt x="0" y="0"/>
                  </a:moveTo>
                  <a:lnTo>
                    <a:pt x="609600" y="0"/>
                  </a:lnTo>
                  <a:lnTo>
                    <a:pt x="812800" y="262915"/>
                  </a:lnTo>
                  <a:lnTo>
                    <a:pt x="609600" y="525830"/>
                  </a:lnTo>
                  <a:lnTo>
                    <a:pt x="0" y="525830"/>
                  </a:lnTo>
                  <a:lnTo>
                    <a:pt x="203200" y="262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238125" cap="sq">
              <a:solidFill>
                <a:srgbClr val="3BB8B2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177800" y="-38100"/>
              <a:ext cx="558800" cy="5639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062450" y="2476500"/>
            <a:ext cx="2428484" cy="4248856"/>
            <a:chOff x="0" y="0"/>
            <a:chExt cx="557995" cy="976263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57995" cy="976263"/>
            </a:xfrm>
            <a:custGeom>
              <a:avLst/>
              <a:gdLst/>
              <a:ahLst/>
              <a:cxnLst/>
              <a:rect l="l" t="t" r="r" b="b"/>
              <a:pathLst>
                <a:path w="557995" h="976263">
                  <a:moveTo>
                    <a:pt x="0" y="0"/>
                  </a:moveTo>
                  <a:lnTo>
                    <a:pt x="557995" y="0"/>
                  </a:lnTo>
                  <a:lnTo>
                    <a:pt x="557995" y="976263"/>
                  </a:lnTo>
                  <a:lnTo>
                    <a:pt x="0" y="97626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557995" cy="10143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3871584" y="2206952"/>
            <a:ext cx="1878145" cy="1878145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3BB8B2"/>
            </a:solidFill>
            <a:ln w="952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028700" y="6908122"/>
            <a:ext cx="7975984" cy="2075116"/>
          </a:xfrm>
          <a:custGeom>
            <a:avLst/>
            <a:gdLst/>
            <a:ahLst/>
            <a:cxnLst/>
            <a:rect l="l" t="t" r="r" b="b"/>
            <a:pathLst>
              <a:path w="7975984" h="2075116">
                <a:moveTo>
                  <a:pt x="0" y="0"/>
                </a:moveTo>
                <a:lnTo>
                  <a:pt x="7975984" y="0"/>
                </a:lnTo>
                <a:lnTo>
                  <a:pt x="7975984" y="2075116"/>
                </a:lnTo>
                <a:lnTo>
                  <a:pt x="0" y="207511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41691" b="-21856"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377245" y="6908122"/>
            <a:ext cx="7975984" cy="2075116"/>
          </a:xfrm>
          <a:custGeom>
            <a:avLst/>
            <a:gdLst/>
            <a:ahLst/>
            <a:cxnLst/>
            <a:rect l="l" t="t" r="r" b="b"/>
            <a:pathLst>
              <a:path w="7975984" h="2075116">
                <a:moveTo>
                  <a:pt x="0" y="0"/>
                </a:moveTo>
                <a:lnTo>
                  <a:pt x="7975985" y="0"/>
                </a:lnTo>
                <a:lnTo>
                  <a:pt x="7975985" y="2075116"/>
                </a:lnTo>
                <a:lnTo>
                  <a:pt x="0" y="207511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r="-41691" b="-21856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434950" y="2597455"/>
            <a:ext cx="1397506" cy="1025420"/>
          </a:xfrm>
          <a:custGeom>
            <a:avLst/>
            <a:gdLst/>
            <a:ahLst/>
            <a:cxnLst/>
            <a:rect l="l" t="t" r="r" b="b"/>
            <a:pathLst>
              <a:path w="1397506" h="1025420">
                <a:moveTo>
                  <a:pt x="0" y="0"/>
                </a:moveTo>
                <a:lnTo>
                  <a:pt x="1397506" y="0"/>
                </a:lnTo>
                <a:lnTo>
                  <a:pt x="1397506" y="1025420"/>
                </a:lnTo>
                <a:lnTo>
                  <a:pt x="0" y="102542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4238103" y="2573471"/>
            <a:ext cx="1145108" cy="1145108"/>
          </a:xfrm>
          <a:custGeom>
            <a:avLst/>
            <a:gdLst/>
            <a:ahLst/>
            <a:cxnLst/>
            <a:rect l="l" t="t" r="r" b="b"/>
            <a:pathLst>
              <a:path w="1145108" h="1145108">
                <a:moveTo>
                  <a:pt x="0" y="0"/>
                </a:moveTo>
                <a:lnTo>
                  <a:pt x="1145108" y="0"/>
                </a:lnTo>
                <a:lnTo>
                  <a:pt x="1145108" y="1145108"/>
                </a:lnTo>
                <a:lnTo>
                  <a:pt x="0" y="114510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10994031" y="3980323"/>
            <a:ext cx="4742413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一切為了</a:t>
            </a:r>
          </a:p>
          <a:p>
            <a:pPr algn="ctr">
              <a:lnSpc>
                <a:spcPts val="7000"/>
              </a:lnSpc>
            </a:pPr>
            <a:r>
              <a:rPr lang="en-US" sz="5000" b="1" spc="25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孩子的學習！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813810" y="3980323"/>
            <a:ext cx="3993694" cy="174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spc="25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我們的產品</a:t>
            </a:r>
            <a:endParaRPr lang="en-US" sz="5000" b="1" spc="25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7000"/>
              </a:lnSpc>
            </a:pPr>
            <a:r>
              <a:rPr lang="en-US" sz="5000" b="1" spc="25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不一樣</a:t>
            </a:r>
            <a:r>
              <a:rPr lang="en-US" sz="5000" b="1" spc="25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！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 dirty="0" err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為什麼要做開機指導</a:t>
            </a:r>
            <a:r>
              <a:rPr lang="en-US" sz="6000" b="1" dirty="0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?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99805" y="6928410"/>
            <a:ext cx="7804879" cy="195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2600" b="1" dirty="0" err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iEnglish</a:t>
            </a:r>
            <a:r>
              <a:rPr lang="en-US" sz="2600" b="1" dirty="0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</a:t>
            </a:r>
            <a:r>
              <a:rPr lang="en-US" sz="2600" b="1" dirty="0" err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是一款自主學習產品，不同於傳統授課，在整個學習過程中，完全沒有傳統意義上的教師授課，孩子的成長全部來自於自己的使用過程</a:t>
            </a:r>
            <a:r>
              <a:rPr lang="en-US" sz="2600" b="1" dirty="0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。</a:t>
            </a:r>
          </a:p>
          <a:p>
            <a:pPr algn="l">
              <a:lnSpc>
                <a:spcPts val="3900"/>
              </a:lnSpc>
            </a:pPr>
            <a:endParaRPr lang="en-US" sz="2600" b="1" dirty="0">
              <a:solidFill>
                <a:srgbClr val="FFFFFF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9548351" y="6928410"/>
            <a:ext cx="7804879" cy="2500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26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為了保證孩子的學習效果，需要我們花一點時間，當面和家長、孩子進行一次深度的溝通，將產品的價值傳遞以及各</a:t>
            </a:r>
            <a:r>
              <a:rPr lang="zh-CN" altLang="en-US" sz="26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功</a:t>
            </a:r>
            <a:r>
              <a:rPr lang="en-US" sz="26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塊的學習帶練，打通家長的理念、建立起家長的信心以及孩子的學習興趣。</a:t>
            </a:r>
          </a:p>
          <a:p>
            <a:pPr algn="l">
              <a:lnSpc>
                <a:spcPts val="3900"/>
              </a:lnSpc>
            </a:pPr>
            <a:endParaRPr lang="en-US" sz="2600" b="1">
              <a:solidFill>
                <a:srgbClr val="FFFFFF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02697" y="7767875"/>
            <a:ext cx="4335997" cy="4329337"/>
          </a:xfrm>
          <a:custGeom>
            <a:avLst/>
            <a:gdLst/>
            <a:ahLst/>
            <a:cxnLst/>
            <a:rect l="l" t="t" r="r" b="b"/>
            <a:pathLst>
              <a:path w="4335997" h="4329337">
                <a:moveTo>
                  <a:pt x="0" y="0"/>
                </a:moveTo>
                <a:lnTo>
                  <a:pt x="4335997" y="0"/>
                </a:lnTo>
                <a:lnTo>
                  <a:pt x="4335997" y="4329337"/>
                </a:lnTo>
                <a:lnTo>
                  <a:pt x="0" y="43293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156333" y="409391"/>
            <a:ext cx="2312666" cy="2312666"/>
          </a:xfrm>
          <a:custGeom>
            <a:avLst/>
            <a:gdLst/>
            <a:ahLst/>
            <a:cxnLst/>
            <a:rect l="l" t="t" r="r" b="b"/>
            <a:pathLst>
              <a:path w="2312666" h="2312666">
                <a:moveTo>
                  <a:pt x="0" y="0"/>
                </a:moveTo>
                <a:lnTo>
                  <a:pt x="2312666" y="0"/>
                </a:lnTo>
                <a:lnTo>
                  <a:pt x="2312666" y="2312667"/>
                </a:lnTo>
                <a:lnTo>
                  <a:pt x="0" y="23126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399043" y="4727195"/>
            <a:ext cx="2425434" cy="242543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1FC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375149" y="4727195"/>
            <a:ext cx="2425434" cy="242543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1FC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349809" y="4727195"/>
            <a:ext cx="2425434" cy="242543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1FC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324469" y="4727195"/>
            <a:ext cx="2425434" cy="242543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6FB1FC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1845554" y="5652806"/>
            <a:ext cx="407719" cy="584745"/>
          </a:xfrm>
          <a:custGeom>
            <a:avLst/>
            <a:gdLst/>
            <a:ahLst/>
            <a:cxnLst/>
            <a:rect l="l" t="t" r="r" b="b"/>
            <a:pathLst>
              <a:path w="407719" h="584745">
                <a:moveTo>
                  <a:pt x="0" y="0"/>
                </a:moveTo>
                <a:lnTo>
                  <a:pt x="407719" y="0"/>
                </a:lnTo>
                <a:lnTo>
                  <a:pt x="407719" y="584745"/>
                </a:lnTo>
                <a:lnTo>
                  <a:pt x="0" y="584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10934"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870894" y="5652806"/>
            <a:ext cx="407719" cy="584745"/>
          </a:xfrm>
          <a:custGeom>
            <a:avLst/>
            <a:gdLst/>
            <a:ahLst/>
            <a:cxnLst/>
            <a:rect l="l" t="t" r="r" b="b"/>
            <a:pathLst>
              <a:path w="407719" h="584745">
                <a:moveTo>
                  <a:pt x="0" y="0"/>
                </a:moveTo>
                <a:lnTo>
                  <a:pt x="407719" y="0"/>
                </a:lnTo>
                <a:lnTo>
                  <a:pt x="407719" y="584745"/>
                </a:lnTo>
                <a:lnTo>
                  <a:pt x="0" y="584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10934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5896234" y="5652806"/>
            <a:ext cx="407719" cy="584745"/>
          </a:xfrm>
          <a:custGeom>
            <a:avLst/>
            <a:gdLst/>
            <a:ahLst/>
            <a:cxnLst/>
            <a:rect l="l" t="t" r="r" b="b"/>
            <a:pathLst>
              <a:path w="407719" h="584745">
                <a:moveTo>
                  <a:pt x="0" y="0"/>
                </a:moveTo>
                <a:lnTo>
                  <a:pt x="407719" y="0"/>
                </a:lnTo>
                <a:lnTo>
                  <a:pt x="407719" y="584745"/>
                </a:lnTo>
                <a:lnTo>
                  <a:pt x="0" y="584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210934"/>
            </a:stretch>
          </a:blipFill>
        </p:spPr>
      </p:sp>
      <p:sp>
        <p:nvSpPr>
          <p:cNvPr id="20" name="TextBox 20"/>
          <p:cNvSpPr txBox="1"/>
          <p:nvPr/>
        </p:nvSpPr>
        <p:spPr>
          <a:xfrm>
            <a:off x="1398517" y="2230885"/>
            <a:ext cx="11043285" cy="1811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80"/>
              </a:lnSpc>
            </a:pPr>
            <a:r>
              <a:rPr lang="en-US" sz="52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開機指導是將</a:t>
            </a:r>
            <a:r>
              <a:rPr lang="en-US" sz="52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---</a:t>
            </a:r>
          </a:p>
          <a:p>
            <a:pPr algn="ctr">
              <a:lnSpc>
                <a:spcPts val="7280"/>
              </a:lnSpc>
            </a:pPr>
            <a:r>
              <a:rPr lang="en-US" sz="52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「小 </a:t>
            </a:r>
            <a:r>
              <a:rPr lang="en-US" sz="52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i</a:t>
            </a:r>
            <a:r>
              <a:rPr lang="en-US" sz="52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</a:t>
            </a:r>
            <a:r>
              <a:rPr lang="en-US" sz="52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的</a:t>
            </a:r>
            <a:r>
              <a:rPr lang="en-US" sz="52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價值傳遞</a:t>
            </a:r>
            <a:r>
              <a:rPr lang="en-US" sz="52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、建立孩子的</a:t>
            </a:r>
            <a:r>
              <a:rPr lang="en-US" sz="52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興趣</a:t>
            </a:r>
            <a:r>
              <a:rPr lang="en-US" sz="52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」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906603" y="5147361"/>
            <a:ext cx="1410315" cy="16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5"/>
              </a:lnSpc>
            </a:pPr>
            <a:r>
              <a:rPr lang="en-US" sz="4800" b="1" dirty="0" err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破冰</a:t>
            </a:r>
            <a:endParaRPr lang="en-US" sz="4800" b="1" dirty="0">
              <a:solidFill>
                <a:srgbClr val="FFFFFF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6385"/>
              </a:lnSpc>
            </a:pPr>
            <a:r>
              <a:rPr lang="en-US" sz="4800" b="1" dirty="0" err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準備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82709" y="5147361"/>
            <a:ext cx="1410315" cy="16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5"/>
              </a:lnSpc>
            </a:pPr>
            <a:r>
              <a:rPr lang="en-US" sz="48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正式</a:t>
            </a:r>
          </a:p>
          <a:p>
            <a:pPr algn="ctr">
              <a:lnSpc>
                <a:spcPts val="6385"/>
              </a:lnSpc>
            </a:pPr>
            <a:r>
              <a:rPr lang="en-US" sz="48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開機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857369" y="5147361"/>
            <a:ext cx="1410315" cy="1637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5"/>
              </a:lnSpc>
            </a:pPr>
            <a:r>
              <a:rPr lang="en-US" sz="48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智能</a:t>
            </a:r>
          </a:p>
          <a:p>
            <a:pPr algn="ctr">
              <a:lnSpc>
                <a:spcPts val="6385"/>
              </a:lnSpc>
            </a:pPr>
            <a:r>
              <a:rPr lang="en-US" sz="4800" b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測評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832029" y="5147361"/>
            <a:ext cx="1410315" cy="15834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85"/>
              </a:lnSpc>
            </a:pPr>
            <a:r>
              <a:rPr lang="en-US" sz="4800" b="1" dirty="0" err="1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功能</a:t>
            </a:r>
            <a:endParaRPr lang="en-US" sz="4800" b="1" dirty="0">
              <a:solidFill>
                <a:srgbClr val="FFFFFF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  <a:p>
            <a:pPr algn="ctr">
              <a:lnSpc>
                <a:spcPts val="6385"/>
              </a:lnSpc>
            </a:pPr>
            <a:r>
              <a:rPr lang="zh-TW" altLang="en-US" sz="4800" b="1" dirty="0">
                <a:solidFill>
                  <a:srgbClr val="FFFFFF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介紹</a:t>
            </a:r>
            <a:endParaRPr lang="en-US" sz="4800" b="1" dirty="0">
              <a:solidFill>
                <a:srgbClr val="FFFFFF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如何進行正確的開機指導?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3258321" y="7813734"/>
            <a:ext cx="2566157" cy="858100"/>
            <a:chOff x="0" y="0"/>
            <a:chExt cx="614459" cy="20547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14459" cy="205470"/>
            </a:xfrm>
            <a:custGeom>
              <a:avLst/>
              <a:gdLst/>
              <a:ahLst/>
              <a:cxnLst/>
              <a:rect l="l" t="t" r="r" b="b"/>
              <a:pathLst>
                <a:path w="614459" h="205470">
                  <a:moveTo>
                    <a:pt x="75423" y="0"/>
                  </a:moveTo>
                  <a:lnTo>
                    <a:pt x="539036" y="0"/>
                  </a:lnTo>
                  <a:cubicBezTo>
                    <a:pt x="559040" y="0"/>
                    <a:pt x="578224" y="7946"/>
                    <a:pt x="592368" y="22091"/>
                  </a:cubicBezTo>
                  <a:cubicBezTo>
                    <a:pt x="606513" y="36236"/>
                    <a:pt x="614459" y="55420"/>
                    <a:pt x="614459" y="75423"/>
                  </a:cubicBezTo>
                  <a:lnTo>
                    <a:pt x="614459" y="130046"/>
                  </a:lnTo>
                  <a:cubicBezTo>
                    <a:pt x="614459" y="171702"/>
                    <a:pt x="580691" y="205470"/>
                    <a:pt x="539036" y="205470"/>
                  </a:cubicBezTo>
                  <a:lnTo>
                    <a:pt x="75423" y="205470"/>
                  </a:lnTo>
                  <a:cubicBezTo>
                    <a:pt x="33768" y="205470"/>
                    <a:pt x="0" y="171702"/>
                    <a:pt x="0" y="130046"/>
                  </a:cubicBezTo>
                  <a:lnTo>
                    <a:pt x="0" y="75423"/>
                  </a:lnTo>
                  <a:cubicBezTo>
                    <a:pt x="0" y="33768"/>
                    <a:pt x="33768" y="0"/>
                    <a:pt x="75423" y="0"/>
                  </a:cubicBezTo>
                  <a:close/>
                </a:path>
              </a:pathLst>
            </a:custGeom>
            <a:solidFill>
              <a:srgbClr val="F9A72C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614459" cy="23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6375149" y="7813734"/>
            <a:ext cx="2566157" cy="858100"/>
            <a:chOff x="0" y="0"/>
            <a:chExt cx="614459" cy="20547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14459" cy="205470"/>
            </a:xfrm>
            <a:custGeom>
              <a:avLst/>
              <a:gdLst/>
              <a:ahLst/>
              <a:cxnLst/>
              <a:rect l="l" t="t" r="r" b="b"/>
              <a:pathLst>
                <a:path w="614459" h="205470">
                  <a:moveTo>
                    <a:pt x="75423" y="0"/>
                  </a:moveTo>
                  <a:lnTo>
                    <a:pt x="539036" y="0"/>
                  </a:lnTo>
                  <a:cubicBezTo>
                    <a:pt x="559040" y="0"/>
                    <a:pt x="578224" y="7946"/>
                    <a:pt x="592368" y="22091"/>
                  </a:cubicBezTo>
                  <a:cubicBezTo>
                    <a:pt x="606513" y="36236"/>
                    <a:pt x="614459" y="55420"/>
                    <a:pt x="614459" y="75423"/>
                  </a:cubicBezTo>
                  <a:lnTo>
                    <a:pt x="614459" y="130046"/>
                  </a:lnTo>
                  <a:cubicBezTo>
                    <a:pt x="614459" y="171702"/>
                    <a:pt x="580691" y="205470"/>
                    <a:pt x="539036" y="205470"/>
                  </a:cubicBezTo>
                  <a:lnTo>
                    <a:pt x="75423" y="205470"/>
                  </a:lnTo>
                  <a:cubicBezTo>
                    <a:pt x="33768" y="205470"/>
                    <a:pt x="0" y="171702"/>
                    <a:pt x="0" y="130046"/>
                  </a:cubicBezTo>
                  <a:lnTo>
                    <a:pt x="0" y="75423"/>
                  </a:lnTo>
                  <a:cubicBezTo>
                    <a:pt x="0" y="33768"/>
                    <a:pt x="33768" y="0"/>
                    <a:pt x="75423" y="0"/>
                  </a:cubicBezTo>
                  <a:close/>
                </a:path>
              </a:pathLst>
            </a:custGeom>
            <a:solidFill>
              <a:srgbClr val="F9A72C"/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28575"/>
              <a:ext cx="614459" cy="23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9419336" y="7813734"/>
            <a:ext cx="2566157" cy="858100"/>
            <a:chOff x="0" y="0"/>
            <a:chExt cx="614459" cy="20547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14459" cy="205470"/>
            </a:xfrm>
            <a:custGeom>
              <a:avLst/>
              <a:gdLst/>
              <a:ahLst/>
              <a:cxnLst/>
              <a:rect l="l" t="t" r="r" b="b"/>
              <a:pathLst>
                <a:path w="614459" h="205470">
                  <a:moveTo>
                    <a:pt x="75423" y="0"/>
                  </a:moveTo>
                  <a:lnTo>
                    <a:pt x="539036" y="0"/>
                  </a:lnTo>
                  <a:cubicBezTo>
                    <a:pt x="559040" y="0"/>
                    <a:pt x="578224" y="7946"/>
                    <a:pt x="592368" y="22091"/>
                  </a:cubicBezTo>
                  <a:cubicBezTo>
                    <a:pt x="606513" y="36236"/>
                    <a:pt x="614459" y="55420"/>
                    <a:pt x="614459" y="75423"/>
                  </a:cubicBezTo>
                  <a:lnTo>
                    <a:pt x="614459" y="130046"/>
                  </a:lnTo>
                  <a:cubicBezTo>
                    <a:pt x="614459" y="171702"/>
                    <a:pt x="580691" y="205470"/>
                    <a:pt x="539036" y="205470"/>
                  </a:cubicBezTo>
                  <a:lnTo>
                    <a:pt x="75423" y="205470"/>
                  </a:lnTo>
                  <a:cubicBezTo>
                    <a:pt x="33768" y="205470"/>
                    <a:pt x="0" y="171702"/>
                    <a:pt x="0" y="130046"/>
                  </a:cubicBezTo>
                  <a:lnTo>
                    <a:pt x="0" y="75423"/>
                  </a:lnTo>
                  <a:cubicBezTo>
                    <a:pt x="0" y="33768"/>
                    <a:pt x="33768" y="0"/>
                    <a:pt x="75423" y="0"/>
                  </a:cubicBezTo>
                  <a:close/>
                </a:path>
              </a:pathLst>
            </a:custGeom>
            <a:solidFill>
              <a:srgbClr val="F9A72C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28575"/>
              <a:ext cx="614459" cy="23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12463522" y="7813734"/>
            <a:ext cx="2566157" cy="858100"/>
            <a:chOff x="0" y="0"/>
            <a:chExt cx="614459" cy="205470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614459" cy="205470"/>
            </a:xfrm>
            <a:custGeom>
              <a:avLst/>
              <a:gdLst/>
              <a:ahLst/>
              <a:cxnLst/>
              <a:rect l="l" t="t" r="r" b="b"/>
              <a:pathLst>
                <a:path w="614459" h="205470">
                  <a:moveTo>
                    <a:pt x="75423" y="0"/>
                  </a:moveTo>
                  <a:lnTo>
                    <a:pt x="539036" y="0"/>
                  </a:lnTo>
                  <a:cubicBezTo>
                    <a:pt x="559040" y="0"/>
                    <a:pt x="578224" y="7946"/>
                    <a:pt x="592368" y="22091"/>
                  </a:cubicBezTo>
                  <a:cubicBezTo>
                    <a:pt x="606513" y="36236"/>
                    <a:pt x="614459" y="55420"/>
                    <a:pt x="614459" y="75423"/>
                  </a:cubicBezTo>
                  <a:lnTo>
                    <a:pt x="614459" y="130046"/>
                  </a:lnTo>
                  <a:cubicBezTo>
                    <a:pt x="614459" y="171702"/>
                    <a:pt x="580691" y="205470"/>
                    <a:pt x="539036" y="205470"/>
                  </a:cubicBezTo>
                  <a:lnTo>
                    <a:pt x="75423" y="205470"/>
                  </a:lnTo>
                  <a:cubicBezTo>
                    <a:pt x="33768" y="205470"/>
                    <a:pt x="0" y="171702"/>
                    <a:pt x="0" y="130046"/>
                  </a:cubicBezTo>
                  <a:lnTo>
                    <a:pt x="0" y="75423"/>
                  </a:lnTo>
                  <a:cubicBezTo>
                    <a:pt x="0" y="33768"/>
                    <a:pt x="33768" y="0"/>
                    <a:pt x="75423" y="0"/>
                  </a:cubicBezTo>
                  <a:close/>
                </a:path>
              </a:pathLst>
            </a:custGeom>
            <a:solidFill>
              <a:srgbClr val="F9A72C"/>
            </a:solidFill>
          </p:spPr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614459" cy="2340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259675" y="7956736"/>
            <a:ext cx="2704172" cy="58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3460" b="1" dirty="0" err="1">
                <a:solidFill>
                  <a:srgbClr val="FDFDFE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Alegreya Bold"/>
                <a:sym typeface="Alegreya Bold"/>
              </a:rPr>
              <a:t>建立信心</a:t>
            </a:r>
            <a:endParaRPr lang="en-US" sz="3460" b="1" dirty="0">
              <a:solidFill>
                <a:srgbClr val="FDFDFE"/>
              </a:solidFill>
              <a:latin typeface="Noto Sans T Chinese Bold" panose="02020500000000000000" charset="-120"/>
              <a:ea typeface="Noto Sans T Chinese Bold" panose="02020500000000000000" charset="-120"/>
              <a:cs typeface="Alegreya Bold"/>
              <a:sym typeface="Alegreya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9315825" y="7956736"/>
            <a:ext cx="2704172" cy="58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3460" b="1" dirty="0" err="1">
                <a:solidFill>
                  <a:srgbClr val="FDFDFE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Alegreya Bold"/>
                <a:sym typeface="Alegreya Bold"/>
              </a:rPr>
              <a:t>明確起點</a:t>
            </a:r>
            <a:endParaRPr lang="en-US" sz="3460" b="1" dirty="0">
              <a:solidFill>
                <a:srgbClr val="FDFDFE"/>
              </a:solidFill>
              <a:latin typeface="Noto Sans T Chinese Bold" panose="02020500000000000000" charset="-120"/>
              <a:ea typeface="Noto Sans T Chinese Bold" panose="02020500000000000000" charset="-120"/>
              <a:cs typeface="Alegreya Bold"/>
              <a:sym typeface="Alegreya Bold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2325507" y="7916052"/>
            <a:ext cx="2704172" cy="58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3460" b="1" dirty="0" err="1">
                <a:solidFill>
                  <a:srgbClr val="FDFDFE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Alegreya Bold"/>
                <a:sym typeface="Alegreya Bold"/>
              </a:rPr>
              <a:t>理念傳遞</a:t>
            </a:r>
            <a:endParaRPr lang="en-US" sz="3460" b="1" dirty="0">
              <a:solidFill>
                <a:srgbClr val="FDFDFE"/>
              </a:solidFill>
              <a:latin typeface="Noto Sans T Chinese Bold" panose="02020500000000000000" charset="-120"/>
              <a:ea typeface="Noto Sans T Chinese Bold" panose="02020500000000000000" charset="-120"/>
              <a:cs typeface="Alegreya Bold"/>
              <a:sym typeface="Alegreya Bold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6306142" y="7956736"/>
            <a:ext cx="2704172" cy="586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45"/>
              </a:lnSpc>
            </a:pPr>
            <a:r>
              <a:rPr lang="en-US" sz="3460" b="1" dirty="0" err="1">
                <a:solidFill>
                  <a:srgbClr val="FDFDFE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Alegreya Bold"/>
                <a:sym typeface="Alegreya Bold"/>
              </a:rPr>
              <a:t>完成註冊</a:t>
            </a:r>
            <a:endParaRPr lang="en-US" sz="3460" b="1" dirty="0">
              <a:solidFill>
                <a:srgbClr val="FDFDFE"/>
              </a:solidFill>
              <a:latin typeface="Noto Sans T Chinese Bold" panose="02020500000000000000" charset="-120"/>
              <a:ea typeface="Noto Sans T Chinese Bold" panose="02020500000000000000" charset="-120"/>
              <a:cs typeface="Alegreya Bold"/>
              <a:sym typeface="Alegreya 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909464" y="-1007133"/>
            <a:ext cx="3811687" cy="3811687"/>
          </a:xfrm>
          <a:custGeom>
            <a:avLst/>
            <a:gdLst/>
            <a:ahLst/>
            <a:cxnLst/>
            <a:rect l="l" t="t" r="r" b="b"/>
            <a:pathLst>
              <a:path w="3811687" h="3811687">
                <a:moveTo>
                  <a:pt x="0" y="0"/>
                </a:moveTo>
                <a:lnTo>
                  <a:pt x="3811687" y="0"/>
                </a:lnTo>
                <a:lnTo>
                  <a:pt x="3811687" y="3811686"/>
                </a:lnTo>
                <a:lnTo>
                  <a:pt x="0" y="381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1436" y="-2411299"/>
            <a:ext cx="4335997" cy="4329337"/>
          </a:xfrm>
          <a:custGeom>
            <a:avLst/>
            <a:gdLst/>
            <a:ahLst/>
            <a:cxnLst/>
            <a:rect l="l" t="t" r="r" b="b"/>
            <a:pathLst>
              <a:path w="4335997" h="4329337">
                <a:moveTo>
                  <a:pt x="0" y="0"/>
                </a:moveTo>
                <a:lnTo>
                  <a:pt x="4335997" y="0"/>
                </a:lnTo>
                <a:lnTo>
                  <a:pt x="4335997" y="4329337"/>
                </a:lnTo>
                <a:lnTo>
                  <a:pt x="0" y="4329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94313" y="3717392"/>
            <a:ext cx="14582715" cy="1501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5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模擬實際場景做充分的練習，才會自然記憶</a:t>
            </a:r>
            <a:r>
              <a:rPr lang="en-US" sz="3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。</a:t>
            </a:r>
          </a:p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針對對象</a:t>
            </a:r>
            <a:r>
              <a:rPr lang="en-US" sz="3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: 1.</a:t>
            </a:r>
            <a:r>
              <a:rPr lang="en-US" sz="3500" b="1" dirty="0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</a:t>
            </a:r>
            <a:r>
              <a:rPr lang="zh-TW" altLang="en-US" sz="3500" b="1" u="sng" dirty="0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有興趣的</a:t>
            </a:r>
            <a:r>
              <a:rPr lang="en-US" sz="3500" b="1" u="sng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用戶</a:t>
            </a:r>
            <a:r>
              <a:rPr lang="en-US" sz="3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2. </a:t>
            </a:r>
            <a:r>
              <a:rPr lang="en-US" sz="3500" b="1" u="sng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新購會員</a:t>
            </a:r>
            <a:endParaRPr lang="en-US" sz="3500" b="1" u="sng" dirty="0">
              <a:solidFill>
                <a:srgbClr val="FF3131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2128308" y="2804553"/>
            <a:ext cx="5575797" cy="5575775"/>
            <a:chOff x="0" y="0"/>
            <a:chExt cx="6350000" cy="63499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l="-25046" r="-25046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2494313" y="6430772"/>
            <a:ext cx="17378035" cy="2463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孩子：年齡</a:t>
            </a:r>
            <a:r>
              <a:rPr lang="en-US" sz="3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/</a:t>
            </a:r>
            <a:r>
              <a:rPr lang="en-US" sz="3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學習歷程</a:t>
            </a:r>
            <a:r>
              <a:rPr lang="en-US" sz="3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/</a:t>
            </a:r>
            <a:r>
              <a:rPr lang="en-US" sz="3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目前就讀學校</a:t>
            </a:r>
            <a:endParaRPr lang="en-US" sz="35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  <a:p>
            <a:pPr algn="l">
              <a:lnSpc>
                <a:spcPts val="4900"/>
              </a:lnSpc>
              <a:spcBef>
                <a:spcPct val="0"/>
              </a:spcBef>
            </a:pPr>
            <a:r>
              <a:rPr lang="en-US" sz="3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家長：家長的訴求及孩子的學習狀況</a:t>
            </a:r>
            <a:endParaRPr lang="en-US" sz="35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  <a:p>
            <a:pPr algn="l">
              <a:lnSpc>
                <a:spcPts val="4900"/>
              </a:lnSpc>
            </a:pPr>
            <a:r>
              <a:rPr lang="en-US" sz="3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目的：針對家長的訴求加強介紹適合孩子學習的功能</a:t>
            </a:r>
            <a:endParaRPr lang="en-US" sz="35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  <a:p>
            <a:pPr algn="l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313240" y="3249471"/>
            <a:ext cx="6649687" cy="59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多次重複練習才能達到自然記憶</a:t>
            </a:r>
            <a:endParaRPr lang="en-US" sz="35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開機指導：事前準備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313378" y="5727886"/>
            <a:ext cx="5201887" cy="596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首先先收集以下相關資料</a:t>
            </a:r>
            <a:endParaRPr lang="en-US" sz="35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389245" y="3112701"/>
            <a:ext cx="923995" cy="941788"/>
          </a:xfrm>
          <a:custGeom>
            <a:avLst/>
            <a:gdLst/>
            <a:ahLst/>
            <a:cxnLst/>
            <a:rect l="l" t="t" r="r" b="b"/>
            <a:pathLst>
              <a:path w="923995" h="941788">
                <a:moveTo>
                  <a:pt x="0" y="0"/>
                </a:moveTo>
                <a:lnTo>
                  <a:pt x="923995" y="0"/>
                </a:lnTo>
                <a:lnTo>
                  <a:pt x="923995" y="941788"/>
                </a:lnTo>
                <a:lnTo>
                  <a:pt x="0" y="941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389245" y="5604669"/>
            <a:ext cx="923995" cy="941788"/>
          </a:xfrm>
          <a:custGeom>
            <a:avLst/>
            <a:gdLst/>
            <a:ahLst/>
            <a:cxnLst/>
            <a:rect l="l" t="t" r="r" b="b"/>
            <a:pathLst>
              <a:path w="923995" h="941788">
                <a:moveTo>
                  <a:pt x="0" y="0"/>
                </a:moveTo>
                <a:lnTo>
                  <a:pt x="923995" y="0"/>
                </a:lnTo>
                <a:lnTo>
                  <a:pt x="923995" y="941788"/>
                </a:lnTo>
                <a:lnTo>
                  <a:pt x="0" y="9417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11661" y="2416859"/>
            <a:ext cx="2437242" cy="775388"/>
            <a:chOff x="0" y="0"/>
            <a:chExt cx="1277419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77419" cy="406400"/>
            </a:xfrm>
            <a:custGeom>
              <a:avLst/>
              <a:gdLst/>
              <a:ahLst/>
              <a:cxnLst/>
              <a:rect l="l" t="t" r="r" b="b"/>
              <a:pathLst>
                <a:path w="1277419" h="406400">
                  <a:moveTo>
                    <a:pt x="0" y="0"/>
                  </a:moveTo>
                  <a:lnTo>
                    <a:pt x="1074219" y="0"/>
                  </a:lnTo>
                  <a:lnTo>
                    <a:pt x="1277419" y="203200"/>
                  </a:lnTo>
                  <a:lnTo>
                    <a:pt x="1074219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177800" y="-28575"/>
              <a:ext cx="1023419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-909464" y="-1007133"/>
            <a:ext cx="3811687" cy="3811687"/>
          </a:xfrm>
          <a:custGeom>
            <a:avLst/>
            <a:gdLst/>
            <a:ahLst/>
            <a:cxnLst/>
            <a:rect l="l" t="t" r="r" b="b"/>
            <a:pathLst>
              <a:path w="3811687" h="3811687">
                <a:moveTo>
                  <a:pt x="0" y="0"/>
                </a:moveTo>
                <a:lnTo>
                  <a:pt x="3811687" y="0"/>
                </a:lnTo>
                <a:lnTo>
                  <a:pt x="3811687" y="3811686"/>
                </a:lnTo>
                <a:lnTo>
                  <a:pt x="0" y="381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71436" y="-2411299"/>
            <a:ext cx="4335997" cy="4329337"/>
          </a:xfrm>
          <a:custGeom>
            <a:avLst/>
            <a:gdLst/>
            <a:ahLst/>
            <a:cxnLst/>
            <a:rect l="l" t="t" r="r" b="b"/>
            <a:pathLst>
              <a:path w="4335997" h="4329337">
                <a:moveTo>
                  <a:pt x="0" y="0"/>
                </a:moveTo>
                <a:lnTo>
                  <a:pt x="4335997" y="0"/>
                </a:lnTo>
                <a:lnTo>
                  <a:pt x="4335997" y="4329337"/>
                </a:lnTo>
                <a:lnTo>
                  <a:pt x="0" y="43293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438636" y="3907258"/>
            <a:ext cx="9408228" cy="3462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1.書籍等級，確認書籍的內容，自己在示範的時候跟讀有沒有難度</a:t>
            </a:r>
            <a:r>
              <a:rPr lang="en-US" sz="2500" b="1" dirty="0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建議：</a:t>
            </a:r>
            <a:r>
              <a:rPr lang="en-US" sz="2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零基礎設定 3 - 4級、非零基礎設定 10 級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2.視聽選擇可以聽讀/</a:t>
            </a:r>
            <a:r>
              <a:rPr lang="en-US" sz="2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i配音的內容，確保視聽內容闖關檢測的豐富性</a:t>
            </a:r>
            <a:endParaRPr lang="en-US" sz="25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3.ETP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4.聽力、精讀等級、速成等級，收藏書籍確認內容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r>
              <a:rPr lang="en-US" sz="25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5.i </a:t>
            </a:r>
            <a:r>
              <a:rPr lang="en-US" sz="25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配音展示作品</a:t>
            </a:r>
            <a:endParaRPr lang="en-US" sz="25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389245" y="3112701"/>
            <a:ext cx="923995" cy="941788"/>
          </a:xfrm>
          <a:custGeom>
            <a:avLst/>
            <a:gdLst/>
            <a:ahLst/>
            <a:cxnLst/>
            <a:rect l="l" t="t" r="r" b="b"/>
            <a:pathLst>
              <a:path w="923995" h="941788">
                <a:moveTo>
                  <a:pt x="0" y="0"/>
                </a:moveTo>
                <a:lnTo>
                  <a:pt x="923995" y="0"/>
                </a:lnTo>
                <a:lnTo>
                  <a:pt x="923995" y="941788"/>
                </a:lnTo>
                <a:lnTo>
                  <a:pt x="0" y="941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46886" y="3251807"/>
            <a:ext cx="7697114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決定好要介紹的各項板塊功能</a:t>
            </a:r>
            <a:endParaRPr lang="en-US" sz="35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開機指導：平板預備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511425" y="8282305"/>
            <a:ext cx="13624560" cy="1499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</a:pPr>
            <a:r>
              <a:rPr lang="zh-TW" altLang="en-US" sz="4000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能清楚解說會員和</a:t>
            </a:r>
            <a:r>
              <a:rPr lang="zh-TW" altLang="en-US" sz="4000" b="1" dirty="0">
                <a:solidFill>
                  <a:srgbClr val="000000"/>
                </a:solidFill>
                <a:latin typeface="Noto Sans T Chinese Bold" charset="0"/>
                <a:ea typeface="Noto Sans T Chinese Bold" charset="0"/>
                <a:cs typeface="Noto Sans T Chinese Bold" charset="0"/>
              </a:rPr>
              <a:t>分享家 ⁺的</a:t>
            </a:r>
            <a:r>
              <a:rPr lang="zh-TW" altLang="en-US" sz="4000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差別</a:t>
            </a:r>
            <a:br>
              <a:rPr lang="zh-TW" altLang="en-US" sz="4000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</a:br>
            <a:r>
              <a:rPr lang="zh-TW" altLang="en-US" sz="25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備</a:t>
            </a:r>
            <a:r>
              <a:rPr lang="en-US" sz="25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二份協議書、</a:t>
            </a:r>
            <a:r>
              <a:rPr lang="zh-TW" altLang="en-US" sz="25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新</a:t>
            </a:r>
            <a:r>
              <a:rPr lang="zh-CN" altLang="en-US" sz="25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會員</a:t>
            </a:r>
            <a:r>
              <a:rPr lang="en-US" altLang="zh-CN" sz="25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7</a:t>
            </a:r>
            <a:r>
              <a:rPr lang="en-US" sz="25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天內成為</a:t>
            </a:r>
            <a:r>
              <a:rPr lang="zh-TW" altLang="en-US" sz="2500" dirty="0">
                <a:solidFill>
                  <a:srgbClr val="000000"/>
                </a:solidFill>
                <a:latin typeface="Noto Sans T Chinese Bold" charset="0"/>
                <a:ea typeface="Noto Sans T Chinese Bold" charset="0"/>
                <a:cs typeface="Noto Sans T Chinese Bold" charset="0"/>
              </a:rPr>
              <a:t>分享家 ⁺ 贈</a:t>
            </a:r>
            <a:r>
              <a:rPr lang="en-US" sz="2500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送2個月學習時長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897946" y="2509278"/>
            <a:ext cx="1664674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未來教育</a:t>
            </a:r>
            <a:endParaRPr lang="en-US" sz="30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389245" y="8332267"/>
            <a:ext cx="923995" cy="941788"/>
          </a:xfrm>
          <a:custGeom>
            <a:avLst/>
            <a:gdLst/>
            <a:ahLst/>
            <a:cxnLst/>
            <a:rect l="l" t="t" r="r" b="b"/>
            <a:pathLst>
              <a:path w="923995" h="941788">
                <a:moveTo>
                  <a:pt x="0" y="0"/>
                </a:moveTo>
                <a:lnTo>
                  <a:pt x="923995" y="0"/>
                </a:lnTo>
                <a:lnTo>
                  <a:pt x="923995" y="941788"/>
                </a:lnTo>
                <a:lnTo>
                  <a:pt x="0" y="9417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2511661" y="7526123"/>
            <a:ext cx="2437242" cy="775388"/>
            <a:chOff x="0" y="0"/>
            <a:chExt cx="3249657" cy="1033851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3249657" cy="1033851"/>
              <a:chOff x="0" y="0"/>
              <a:chExt cx="1277419" cy="4064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277419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277419" h="406400">
                    <a:moveTo>
                      <a:pt x="0" y="0"/>
                    </a:moveTo>
                    <a:lnTo>
                      <a:pt x="1074219" y="0"/>
                    </a:lnTo>
                    <a:lnTo>
                      <a:pt x="1277419" y="203200"/>
                    </a:lnTo>
                    <a:lnTo>
                      <a:pt x="1074219" y="406400"/>
                    </a:lnTo>
                    <a:lnTo>
                      <a:pt x="0" y="406400"/>
                    </a:lnTo>
                    <a:lnTo>
                      <a:pt x="203200" y="2032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C80D"/>
              </a:solidFill>
            </p:spPr>
          </p:sp>
          <p:sp>
            <p:nvSpPr>
              <p:cNvPr id="18" name="TextBox 18"/>
              <p:cNvSpPr txBox="1"/>
              <p:nvPr/>
            </p:nvSpPr>
            <p:spPr>
              <a:xfrm>
                <a:off x="177800" y="-28575"/>
                <a:ext cx="1023419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515046" y="145450"/>
              <a:ext cx="2219565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00"/>
                </a:lnSpc>
                <a:spcBef>
                  <a:spcPct val="0"/>
                </a:spcBef>
              </a:pPr>
              <a:r>
                <a:rPr lang="en-US" sz="3000" b="1" dirty="0" err="1">
                  <a:solidFill>
                    <a:srgbClr val="00000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分享獎勵</a:t>
              </a:r>
              <a:endParaRPr lang="en-US" sz="3000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2082588" y="3162058"/>
            <a:ext cx="5575797" cy="557579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0"/>
              <a:stretch>
                <a:fillRect l="-15147" r="-34946"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18138" y="-2017235"/>
            <a:ext cx="3423288" cy="3418030"/>
          </a:xfrm>
          <a:custGeom>
            <a:avLst/>
            <a:gdLst/>
            <a:ahLst/>
            <a:cxnLst/>
            <a:rect l="l" t="t" r="r" b="b"/>
            <a:pathLst>
              <a:path w="3423288" h="3418030">
                <a:moveTo>
                  <a:pt x="0" y="0"/>
                </a:moveTo>
                <a:lnTo>
                  <a:pt x="3423289" y="0"/>
                </a:lnTo>
                <a:lnTo>
                  <a:pt x="3423289" y="3418029"/>
                </a:lnTo>
                <a:lnTo>
                  <a:pt x="0" y="341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5400351"/>
            <a:ext cx="18288000" cy="4886649"/>
            <a:chOff x="0" y="0"/>
            <a:chExt cx="24384000" cy="6515532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t="32496" b="27398"/>
            <a:stretch>
              <a:fillRect/>
            </a:stretch>
          </p:blipFill>
          <p:spPr>
            <a:xfrm>
              <a:off x="0" y="0"/>
              <a:ext cx="24384000" cy="6515532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776475" y="-1030369"/>
            <a:ext cx="2792416" cy="2792416"/>
          </a:xfrm>
          <a:custGeom>
            <a:avLst/>
            <a:gdLst/>
            <a:ahLst/>
            <a:cxnLst/>
            <a:rect l="l" t="t" r="r" b="b"/>
            <a:pathLst>
              <a:path w="2792416" h="2792416">
                <a:moveTo>
                  <a:pt x="0" y="0"/>
                </a:moveTo>
                <a:lnTo>
                  <a:pt x="2792416" y="0"/>
                </a:lnTo>
                <a:lnTo>
                  <a:pt x="2792416" y="2792416"/>
                </a:lnTo>
                <a:lnTo>
                  <a:pt x="0" y="279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865299" y="2217008"/>
            <a:ext cx="602144" cy="602144"/>
          </a:xfrm>
          <a:custGeom>
            <a:avLst/>
            <a:gdLst/>
            <a:ahLst/>
            <a:cxnLst/>
            <a:rect l="l" t="t" r="r" b="b"/>
            <a:pathLst>
              <a:path w="602144" h="602144">
                <a:moveTo>
                  <a:pt x="0" y="0"/>
                </a:moveTo>
                <a:lnTo>
                  <a:pt x="602144" y="0"/>
                </a:lnTo>
                <a:lnTo>
                  <a:pt x="602144" y="602144"/>
                </a:lnTo>
                <a:lnTo>
                  <a:pt x="0" y="6021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865299" y="4127088"/>
            <a:ext cx="602144" cy="602144"/>
          </a:xfrm>
          <a:custGeom>
            <a:avLst/>
            <a:gdLst/>
            <a:ahLst/>
            <a:cxnLst/>
            <a:rect l="l" t="t" r="r" b="b"/>
            <a:pathLst>
              <a:path w="602144" h="602144">
                <a:moveTo>
                  <a:pt x="0" y="0"/>
                </a:moveTo>
                <a:lnTo>
                  <a:pt x="602144" y="0"/>
                </a:lnTo>
                <a:lnTo>
                  <a:pt x="602144" y="602144"/>
                </a:lnTo>
                <a:lnTo>
                  <a:pt x="0" y="60214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653800" y="2159153"/>
            <a:ext cx="14759809" cy="2153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跟家長孩子建立情感連結</a:t>
            </a:r>
            <a:r>
              <a:rPr lang="en-US" sz="3000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：</a:t>
            </a:r>
          </a:p>
          <a:p>
            <a:pPr algn="just">
              <a:lnSpc>
                <a:spcPts val="4200"/>
              </a:lnSpc>
            </a:pP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這個環節核心是為了和家長孩子初步</a:t>
            </a:r>
            <a:r>
              <a:rPr lang="en-US" sz="3000" b="1" dirty="0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建立情感連結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，</a:t>
            </a:r>
            <a:r>
              <a:rPr lang="en-US" sz="3000" dirty="0">
                <a:solidFill>
                  <a:srgbClr val="000000"/>
                </a:solidFill>
                <a:latin typeface="Noto Sans T Chinese" charset="0"/>
                <a:ea typeface="Noto Sans T Chinese" charset="0"/>
                <a:cs typeface="Noto Sans T Chinese" charset="0"/>
              </a:rPr>
              <a:t>分享家 ⁺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在回答上以鼓勵孩子為主，告訴家長和孩子，只要好好用產品，就能</a:t>
            </a:r>
            <a:r>
              <a:rPr lang="en-US" sz="3000" b="1" u="sng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一步一步向自己的目標靠近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。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653800" y="4060413"/>
            <a:ext cx="12209962" cy="1590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00"/>
              </a:lnSpc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家長信心建設</a:t>
            </a:r>
            <a:r>
              <a:rPr lang="en-US" sz="3000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：</a:t>
            </a:r>
          </a:p>
          <a:p>
            <a:pPr algn="just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激勵孩子使用小i，和家長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強調陪伴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、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習慣養成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對孩子的重要影響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。</a:t>
            </a:r>
          </a:p>
          <a:p>
            <a:pPr algn="just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第一步：破冰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224530" y="4173220"/>
            <a:ext cx="10028555" cy="40830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安裝無線網路：家中WIFI/建議手機網路分享會較穩定</a:t>
            </a:r>
          </a:p>
        </p:txBody>
      </p:sp>
      <p:sp>
        <p:nvSpPr>
          <p:cNvPr id="3" name="Freeform 3"/>
          <p:cNvSpPr/>
          <p:nvPr/>
        </p:nvSpPr>
        <p:spPr>
          <a:xfrm>
            <a:off x="-909464" y="-1007133"/>
            <a:ext cx="3811687" cy="3811687"/>
          </a:xfrm>
          <a:custGeom>
            <a:avLst/>
            <a:gdLst/>
            <a:ahLst/>
            <a:cxnLst/>
            <a:rect l="l" t="t" r="r" b="b"/>
            <a:pathLst>
              <a:path w="3811687" h="3811687">
                <a:moveTo>
                  <a:pt x="0" y="0"/>
                </a:moveTo>
                <a:lnTo>
                  <a:pt x="3811687" y="0"/>
                </a:lnTo>
                <a:lnTo>
                  <a:pt x="3811687" y="3811686"/>
                </a:lnTo>
                <a:lnTo>
                  <a:pt x="0" y="381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443775" y="-847992"/>
            <a:ext cx="2680467" cy="2676350"/>
          </a:xfrm>
          <a:custGeom>
            <a:avLst/>
            <a:gdLst/>
            <a:ahLst/>
            <a:cxnLst/>
            <a:rect l="l" t="t" r="r" b="b"/>
            <a:pathLst>
              <a:path w="2680467" h="2676350">
                <a:moveTo>
                  <a:pt x="0" y="0"/>
                </a:moveTo>
                <a:lnTo>
                  <a:pt x="2680467" y="0"/>
                </a:lnTo>
                <a:lnTo>
                  <a:pt x="2680467" y="2676350"/>
                </a:lnTo>
                <a:lnTo>
                  <a:pt x="0" y="267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313240" y="4224510"/>
            <a:ext cx="588983" cy="588983"/>
          </a:xfrm>
          <a:custGeom>
            <a:avLst/>
            <a:gdLst/>
            <a:ahLst/>
            <a:cxnLst/>
            <a:rect l="l" t="t" r="r" b="b"/>
            <a:pathLst>
              <a:path w="588983" h="588983">
                <a:moveTo>
                  <a:pt x="0" y="0"/>
                </a:moveTo>
                <a:lnTo>
                  <a:pt x="588983" y="0"/>
                </a:lnTo>
                <a:lnTo>
                  <a:pt x="588983" y="588983"/>
                </a:lnTo>
                <a:lnTo>
                  <a:pt x="0" y="5889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304655" y="5003518"/>
            <a:ext cx="588983" cy="588983"/>
          </a:xfrm>
          <a:custGeom>
            <a:avLst/>
            <a:gdLst/>
            <a:ahLst/>
            <a:cxnLst/>
            <a:rect l="l" t="t" r="r" b="b"/>
            <a:pathLst>
              <a:path w="588983" h="588983">
                <a:moveTo>
                  <a:pt x="0" y="0"/>
                </a:moveTo>
                <a:lnTo>
                  <a:pt x="588982" y="0"/>
                </a:lnTo>
                <a:lnTo>
                  <a:pt x="588982" y="588983"/>
                </a:lnTo>
                <a:lnTo>
                  <a:pt x="0" y="5889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308947" y="5773476"/>
            <a:ext cx="588983" cy="588983"/>
          </a:xfrm>
          <a:custGeom>
            <a:avLst/>
            <a:gdLst/>
            <a:ahLst/>
            <a:cxnLst/>
            <a:rect l="l" t="t" r="r" b="b"/>
            <a:pathLst>
              <a:path w="588983" h="588983">
                <a:moveTo>
                  <a:pt x="0" y="0"/>
                </a:moveTo>
                <a:lnTo>
                  <a:pt x="588983" y="0"/>
                </a:lnTo>
                <a:lnTo>
                  <a:pt x="588983" y="588983"/>
                </a:lnTo>
                <a:lnTo>
                  <a:pt x="0" y="58898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2308947" y="6543434"/>
            <a:ext cx="584690" cy="584690"/>
          </a:xfrm>
          <a:custGeom>
            <a:avLst/>
            <a:gdLst/>
            <a:ahLst/>
            <a:cxnLst/>
            <a:rect l="l" t="t" r="r" b="b"/>
            <a:pathLst>
              <a:path w="584690" h="584690">
                <a:moveTo>
                  <a:pt x="0" y="0"/>
                </a:moveTo>
                <a:lnTo>
                  <a:pt x="584690" y="0"/>
                </a:lnTo>
                <a:lnTo>
                  <a:pt x="584690" y="584690"/>
                </a:lnTo>
                <a:lnTo>
                  <a:pt x="0" y="58469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2308947" y="7299574"/>
            <a:ext cx="627383" cy="627383"/>
            <a:chOff x="0" y="0"/>
            <a:chExt cx="836511" cy="836511"/>
          </a:xfrm>
        </p:grpSpPr>
        <p:sp>
          <p:nvSpPr>
            <p:cNvPr id="11" name="Freeform 11" descr="5"/>
            <p:cNvSpPr/>
            <p:nvPr/>
          </p:nvSpPr>
          <p:spPr>
            <a:xfrm>
              <a:off x="0" y="0"/>
              <a:ext cx="836511" cy="836511"/>
            </a:xfrm>
            <a:custGeom>
              <a:avLst/>
              <a:gdLst/>
              <a:ahLst/>
              <a:cxnLst/>
              <a:rect l="l" t="t" r="r" b="b"/>
              <a:pathLst>
                <a:path w="836511" h="836511">
                  <a:moveTo>
                    <a:pt x="0" y="0"/>
                  </a:moveTo>
                  <a:lnTo>
                    <a:pt x="836511" y="0"/>
                  </a:lnTo>
                  <a:lnTo>
                    <a:pt x="836511" y="836511"/>
                  </a:lnTo>
                  <a:lnTo>
                    <a:pt x="0" y="836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90378" y="-39576"/>
              <a:ext cx="455755" cy="762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0"/>
                </a:lnSpc>
                <a:spcBef>
                  <a:spcPct val="0"/>
                </a:spcBef>
              </a:pPr>
              <a:r>
                <a:rPr lang="en-US" sz="3195">
                  <a:solidFill>
                    <a:srgbClr val="FFFFFF"/>
                  </a:solidFill>
                  <a:latin typeface="Acid Bold" panose="00000500000000000000" charset="-128"/>
                  <a:ea typeface="Acid Bold" panose="00000500000000000000" charset="-128"/>
                  <a:cs typeface="Acid Bold" panose="00000500000000000000" charset="-128"/>
                  <a:sym typeface="Acid Bold" panose="00000500000000000000" charset="-128"/>
                </a:rPr>
                <a:t>5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簡介平板首頁 (準備平板)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67949" y="3251807"/>
            <a:ext cx="10028283" cy="59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  <a:spcBef>
                <a:spcPct val="0"/>
              </a:spcBef>
            </a:pPr>
            <a:r>
              <a:rPr lang="en-US" sz="35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平板上面的各項功能鍵，由上往下滑，介紹如下</a:t>
            </a:r>
          </a:p>
        </p:txBody>
      </p:sp>
      <p:sp>
        <p:nvSpPr>
          <p:cNvPr id="15" name="Freeform 15"/>
          <p:cNvSpPr/>
          <p:nvPr/>
        </p:nvSpPr>
        <p:spPr>
          <a:xfrm>
            <a:off x="1389245" y="3112701"/>
            <a:ext cx="923995" cy="941788"/>
          </a:xfrm>
          <a:custGeom>
            <a:avLst/>
            <a:gdLst/>
            <a:ahLst/>
            <a:cxnLst/>
            <a:rect l="l" t="t" r="r" b="b"/>
            <a:pathLst>
              <a:path w="923995" h="941788">
                <a:moveTo>
                  <a:pt x="0" y="0"/>
                </a:moveTo>
                <a:lnTo>
                  <a:pt x="923995" y="0"/>
                </a:lnTo>
                <a:lnTo>
                  <a:pt x="923995" y="941788"/>
                </a:lnTo>
                <a:lnTo>
                  <a:pt x="0" y="94178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2294040" y="8098407"/>
            <a:ext cx="627383" cy="627383"/>
            <a:chOff x="0" y="0"/>
            <a:chExt cx="836511" cy="836511"/>
          </a:xfrm>
        </p:grpSpPr>
        <p:sp>
          <p:nvSpPr>
            <p:cNvPr id="17" name="Freeform 17" descr="5"/>
            <p:cNvSpPr/>
            <p:nvPr/>
          </p:nvSpPr>
          <p:spPr>
            <a:xfrm>
              <a:off x="0" y="0"/>
              <a:ext cx="836511" cy="836511"/>
            </a:xfrm>
            <a:custGeom>
              <a:avLst/>
              <a:gdLst/>
              <a:ahLst/>
              <a:cxnLst/>
              <a:rect l="l" t="t" r="r" b="b"/>
              <a:pathLst>
                <a:path w="836511" h="836511">
                  <a:moveTo>
                    <a:pt x="0" y="0"/>
                  </a:moveTo>
                  <a:lnTo>
                    <a:pt x="836511" y="0"/>
                  </a:lnTo>
                  <a:lnTo>
                    <a:pt x="836511" y="836511"/>
                  </a:lnTo>
                  <a:lnTo>
                    <a:pt x="0" y="836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190378" y="-39576"/>
              <a:ext cx="455755" cy="762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0"/>
                </a:lnSpc>
                <a:spcBef>
                  <a:spcPct val="0"/>
                </a:spcBef>
              </a:pPr>
              <a:r>
                <a:rPr lang="en-US" sz="3195">
                  <a:solidFill>
                    <a:srgbClr val="FFFFFF"/>
                  </a:solidFill>
                  <a:latin typeface="Acid Bold" panose="00000500000000000000" charset="-128"/>
                  <a:ea typeface="Acid Bold" panose="00000500000000000000" charset="-128"/>
                  <a:cs typeface="Acid Bold" panose="00000500000000000000" charset="-128"/>
                  <a:sym typeface="Acid Bold" panose="00000500000000000000" charset="-128"/>
                </a:rPr>
                <a:t>6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266254" y="8897241"/>
            <a:ext cx="627383" cy="627383"/>
            <a:chOff x="0" y="0"/>
            <a:chExt cx="836511" cy="836511"/>
          </a:xfrm>
        </p:grpSpPr>
        <p:sp>
          <p:nvSpPr>
            <p:cNvPr id="20" name="Freeform 20" descr="5"/>
            <p:cNvSpPr/>
            <p:nvPr/>
          </p:nvSpPr>
          <p:spPr>
            <a:xfrm>
              <a:off x="0" y="0"/>
              <a:ext cx="836511" cy="836511"/>
            </a:xfrm>
            <a:custGeom>
              <a:avLst/>
              <a:gdLst/>
              <a:ahLst/>
              <a:cxnLst/>
              <a:rect l="l" t="t" r="r" b="b"/>
              <a:pathLst>
                <a:path w="836511" h="836511">
                  <a:moveTo>
                    <a:pt x="0" y="0"/>
                  </a:moveTo>
                  <a:lnTo>
                    <a:pt x="836511" y="0"/>
                  </a:lnTo>
                  <a:lnTo>
                    <a:pt x="836511" y="836511"/>
                  </a:lnTo>
                  <a:lnTo>
                    <a:pt x="0" y="8365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190378" y="-39576"/>
              <a:ext cx="455755" cy="762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70"/>
                </a:lnSpc>
                <a:spcBef>
                  <a:spcPct val="0"/>
                </a:spcBef>
              </a:pPr>
              <a:r>
                <a:rPr lang="en-US" sz="3195">
                  <a:solidFill>
                    <a:srgbClr val="FFFFFF"/>
                  </a:solidFill>
                  <a:latin typeface="Acid Bold" panose="00000500000000000000" charset="-128"/>
                  <a:ea typeface="Acid Bold" panose="00000500000000000000" charset="-128"/>
                  <a:cs typeface="Acid Bold" panose="00000500000000000000" charset="-128"/>
                  <a:sym typeface="Acid Bold" panose="00000500000000000000" charset="-128"/>
                </a:rPr>
                <a:t>7</a:t>
              </a: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3224530" y="4980940"/>
            <a:ext cx="10714990" cy="69786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投屏：若有投屏的需求，建議拿平板到賣場諮詢，購買設備</a:t>
            </a:r>
            <a:endParaRPr lang="en-US" sz="30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3224530" y="5758815"/>
            <a:ext cx="5701665" cy="53784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小 i 支援藍牙、有線耳機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224530" y="6466840"/>
            <a:ext cx="4879975" cy="5975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收音孔在平板下方</a:t>
            </a:r>
            <a:endParaRPr lang="en-US" sz="30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3224396" y="7314959"/>
            <a:ext cx="12611874" cy="495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SIM卡在平板的左上方，將保護殼去掉，就可以看到可以安裝SIM卡的位置</a:t>
            </a:r>
            <a:endParaRPr lang="en-US" sz="30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224530" y="8119110"/>
            <a:ext cx="11428730" cy="597535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平板尺寸: 8吋 (內含透明保護殼)；若有需要可另外購買保護殼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224530" y="8910955"/>
            <a:ext cx="12482830" cy="528320"/>
          </a:xfrm>
          <a:prstGeom prst="rect">
            <a:avLst/>
          </a:prstGeom>
        </p:spPr>
        <p:txBody>
          <a:bodyPr lIns="0" tIns="0" rIns="0" bIns="0" rtlCol="0" anchor="t">
            <a:noAutofit/>
          </a:bodyPr>
          <a:lstStyle/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平板已貼上防藍光貼膜。TPLN APP 我的-權限管理-視力保護設定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827663" y="-2017235"/>
            <a:ext cx="3423288" cy="3418030"/>
          </a:xfrm>
          <a:custGeom>
            <a:avLst/>
            <a:gdLst/>
            <a:ahLst/>
            <a:cxnLst/>
            <a:rect l="l" t="t" r="r" b="b"/>
            <a:pathLst>
              <a:path w="3423288" h="3418030">
                <a:moveTo>
                  <a:pt x="0" y="0"/>
                </a:moveTo>
                <a:lnTo>
                  <a:pt x="3423289" y="0"/>
                </a:lnTo>
                <a:lnTo>
                  <a:pt x="3423289" y="3418029"/>
                </a:lnTo>
                <a:lnTo>
                  <a:pt x="0" y="34180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4907558"/>
            <a:ext cx="18288000" cy="5379442"/>
            <a:chOff x="0" y="0"/>
            <a:chExt cx="24384000" cy="717259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5"/>
            <a:srcRect t="14272" b="27947"/>
            <a:stretch>
              <a:fillRect/>
            </a:stretch>
          </p:blipFill>
          <p:spPr>
            <a:xfrm>
              <a:off x="0" y="0"/>
              <a:ext cx="24384000" cy="7172590"/>
            </a:xfrm>
            <a:prstGeom prst="rect">
              <a:avLst/>
            </a:prstGeom>
          </p:spPr>
        </p:pic>
      </p:grpSp>
      <p:sp>
        <p:nvSpPr>
          <p:cNvPr id="5" name="Freeform 5"/>
          <p:cNvSpPr/>
          <p:nvPr/>
        </p:nvSpPr>
        <p:spPr>
          <a:xfrm>
            <a:off x="-776475" y="-1030369"/>
            <a:ext cx="2792416" cy="2792416"/>
          </a:xfrm>
          <a:custGeom>
            <a:avLst/>
            <a:gdLst/>
            <a:ahLst/>
            <a:cxnLst/>
            <a:rect l="l" t="t" r="r" b="b"/>
            <a:pathLst>
              <a:path w="2792416" h="2792416">
                <a:moveTo>
                  <a:pt x="0" y="0"/>
                </a:moveTo>
                <a:lnTo>
                  <a:pt x="2792416" y="0"/>
                </a:lnTo>
                <a:lnTo>
                  <a:pt x="2792416" y="2792416"/>
                </a:lnTo>
                <a:lnTo>
                  <a:pt x="0" y="27924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90445" y="2595777"/>
            <a:ext cx="14107109" cy="1988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en-US" sz="5700" b="1" dirty="0" err="1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Alegreya Bold"/>
                <a:sym typeface="Alegreya Bold"/>
              </a:rPr>
              <a:t>讓家長帶孩子親自拆新機，給予其儀式感，打開機器後，溝通專屬平板的價值和優勢</a:t>
            </a:r>
            <a:r>
              <a:rPr lang="en-US" sz="5700" b="1" dirty="0">
                <a:solidFill>
                  <a:srgbClr val="000000"/>
                </a:solidFill>
                <a:latin typeface="Noto Sans T Chinese Bold" panose="02020500000000000000" charset="-120"/>
                <a:ea typeface="Noto Sans T Chinese Bold" panose="02020500000000000000" charset="-120"/>
                <a:cs typeface="Alegreya Bold"/>
                <a:sym typeface="Alegreya Bold"/>
              </a:rPr>
              <a:t>。</a:t>
            </a:r>
          </a:p>
        </p:txBody>
      </p:sp>
      <p:sp>
        <p:nvSpPr>
          <p:cNvPr id="7" name="Freeform 7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第二步：正式開機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03875" y="-1910339"/>
            <a:ext cx="3811687" cy="3811687"/>
          </a:xfrm>
          <a:custGeom>
            <a:avLst/>
            <a:gdLst/>
            <a:ahLst/>
            <a:cxnLst/>
            <a:rect l="l" t="t" r="r" b="b"/>
            <a:pathLst>
              <a:path w="3811687" h="3811687">
                <a:moveTo>
                  <a:pt x="0" y="0"/>
                </a:moveTo>
                <a:lnTo>
                  <a:pt x="3811687" y="0"/>
                </a:lnTo>
                <a:lnTo>
                  <a:pt x="3811687" y="3811686"/>
                </a:lnTo>
                <a:lnTo>
                  <a:pt x="0" y="38116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43775" y="-847992"/>
            <a:ext cx="2680467" cy="2676350"/>
          </a:xfrm>
          <a:custGeom>
            <a:avLst/>
            <a:gdLst/>
            <a:ahLst/>
            <a:cxnLst/>
            <a:rect l="l" t="t" r="r" b="b"/>
            <a:pathLst>
              <a:path w="2680467" h="2676350">
                <a:moveTo>
                  <a:pt x="0" y="0"/>
                </a:moveTo>
                <a:lnTo>
                  <a:pt x="2680467" y="0"/>
                </a:lnTo>
                <a:lnTo>
                  <a:pt x="2680467" y="2676350"/>
                </a:lnTo>
                <a:lnTo>
                  <a:pt x="0" y="2676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52268" y="490183"/>
            <a:ext cx="1931741" cy="910611"/>
          </a:xfrm>
          <a:custGeom>
            <a:avLst/>
            <a:gdLst/>
            <a:ahLst/>
            <a:cxnLst/>
            <a:rect l="l" t="t" r="r" b="b"/>
            <a:pathLst>
              <a:path w="1931741" h="910611">
                <a:moveTo>
                  <a:pt x="0" y="0"/>
                </a:moveTo>
                <a:lnTo>
                  <a:pt x="1931741" y="0"/>
                </a:lnTo>
                <a:lnTo>
                  <a:pt x="1931741" y="910611"/>
                </a:lnTo>
                <a:lnTo>
                  <a:pt x="0" y="9106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6493321" y="2477329"/>
            <a:ext cx="238429" cy="245596"/>
          </a:xfrm>
          <a:custGeom>
            <a:avLst/>
            <a:gdLst/>
            <a:ahLst/>
            <a:cxnLst/>
            <a:rect l="l" t="t" r="r" b="b"/>
            <a:pathLst>
              <a:path w="238429" h="245596">
                <a:moveTo>
                  <a:pt x="0" y="0"/>
                </a:moveTo>
                <a:lnTo>
                  <a:pt x="238429" y="0"/>
                </a:lnTo>
                <a:lnTo>
                  <a:pt x="238429" y="245597"/>
                </a:lnTo>
                <a:lnTo>
                  <a:pt x="0" y="245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208628" t="-395943" b="-28394"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1979198" y="2161508"/>
            <a:ext cx="4838941" cy="6939892"/>
            <a:chOff x="0" y="0"/>
            <a:chExt cx="798341" cy="114496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8341" cy="1144961"/>
            </a:xfrm>
            <a:custGeom>
              <a:avLst/>
              <a:gdLst/>
              <a:ahLst/>
              <a:cxnLst/>
              <a:rect l="l" t="t" r="r" b="b"/>
              <a:pathLst>
                <a:path w="798341" h="1144961">
                  <a:moveTo>
                    <a:pt x="36798" y="0"/>
                  </a:moveTo>
                  <a:lnTo>
                    <a:pt x="761543" y="0"/>
                  </a:lnTo>
                  <a:cubicBezTo>
                    <a:pt x="771302" y="0"/>
                    <a:pt x="780662" y="3877"/>
                    <a:pt x="787563" y="10778"/>
                  </a:cubicBezTo>
                  <a:cubicBezTo>
                    <a:pt x="794464" y="17679"/>
                    <a:pt x="798341" y="27039"/>
                    <a:pt x="798341" y="36798"/>
                  </a:cubicBezTo>
                  <a:lnTo>
                    <a:pt x="798341" y="1108163"/>
                  </a:lnTo>
                  <a:cubicBezTo>
                    <a:pt x="798341" y="1117923"/>
                    <a:pt x="794464" y="1127282"/>
                    <a:pt x="787563" y="1134183"/>
                  </a:cubicBezTo>
                  <a:cubicBezTo>
                    <a:pt x="780662" y="1141085"/>
                    <a:pt x="771302" y="1144961"/>
                    <a:pt x="761543" y="1144961"/>
                  </a:cubicBezTo>
                  <a:lnTo>
                    <a:pt x="36798" y="1144961"/>
                  </a:lnTo>
                  <a:cubicBezTo>
                    <a:pt x="27039" y="1144961"/>
                    <a:pt x="17679" y="1141085"/>
                    <a:pt x="10778" y="1134183"/>
                  </a:cubicBezTo>
                  <a:cubicBezTo>
                    <a:pt x="3877" y="1127282"/>
                    <a:pt x="0" y="1117923"/>
                    <a:pt x="0" y="1108163"/>
                  </a:cubicBezTo>
                  <a:lnTo>
                    <a:pt x="0" y="36798"/>
                  </a:lnTo>
                  <a:cubicBezTo>
                    <a:pt x="0" y="27039"/>
                    <a:pt x="3877" y="17679"/>
                    <a:pt x="10778" y="10778"/>
                  </a:cubicBezTo>
                  <a:cubicBezTo>
                    <a:pt x="17679" y="3877"/>
                    <a:pt x="27039" y="0"/>
                    <a:pt x="36798" y="0"/>
                  </a:cubicBezTo>
                  <a:close/>
                </a:path>
              </a:pathLst>
            </a:custGeom>
            <a:blipFill>
              <a:blip r:embed="rId9"/>
              <a:stretch>
                <a:fillRect t="-2242" b="-2242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46699" y="2600127"/>
            <a:ext cx="1550776" cy="775388"/>
            <a:chOff x="0" y="0"/>
            <a:chExt cx="812800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0" y="0"/>
                  </a:moveTo>
                  <a:lnTo>
                    <a:pt x="609600" y="0"/>
                  </a:lnTo>
                  <a:lnTo>
                    <a:pt x="812800" y="203200"/>
                  </a:lnTo>
                  <a:lnTo>
                    <a:pt x="609600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77800" y="-28575"/>
              <a:ext cx="558800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2597108" y="2600127"/>
            <a:ext cx="1617451" cy="775388"/>
            <a:chOff x="0" y="0"/>
            <a:chExt cx="847746" cy="4064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47746" cy="406400"/>
            </a:xfrm>
            <a:custGeom>
              <a:avLst/>
              <a:gdLst/>
              <a:ahLst/>
              <a:cxnLst/>
              <a:rect l="l" t="t" r="r" b="b"/>
              <a:pathLst>
                <a:path w="847746" h="406400">
                  <a:moveTo>
                    <a:pt x="0" y="0"/>
                  </a:moveTo>
                  <a:lnTo>
                    <a:pt x="644546" y="0"/>
                  </a:lnTo>
                  <a:lnTo>
                    <a:pt x="847746" y="203200"/>
                  </a:lnTo>
                  <a:lnTo>
                    <a:pt x="644546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177800" y="-28575"/>
              <a:ext cx="59374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768965" y="2626506"/>
            <a:ext cx="2190320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帳號註冊</a:t>
            </a:r>
            <a:endParaRPr lang="en-US" sz="38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446699" y="7717863"/>
            <a:ext cx="9999192" cy="1057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登錄後完善訊息：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性別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、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地區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、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出生年月日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和</a:t>
            </a:r>
            <a:r>
              <a:rPr lang="en-US" sz="3000" b="1" u="sng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學習階段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，</a:t>
            </a: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（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個人資訊關乎學習內容推薦，請務必填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真實資訊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)。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838285" y="923925"/>
            <a:ext cx="11077922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b="1">
                <a:solidFill>
                  <a:srgbClr val="0052D4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第二步：正式開機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46699" y="3446800"/>
            <a:ext cx="9999192" cy="31888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長按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PAD 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右側開機鍵，開機後在帳號密碼介面，下拉螢幕長按左上角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WiFi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圖示連上網路，再返回登錄介面輸入帳號密碼登錄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。</a:t>
            </a:r>
          </a:p>
          <a:p>
            <a:pPr algn="l">
              <a:lnSpc>
                <a:spcPts val="4200"/>
              </a:lnSpc>
            </a:pPr>
            <a:endParaRPr lang="en-US" sz="30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  <a:p>
            <a:pPr algn="l">
              <a:lnSpc>
                <a:spcPts val="4200"/>
              </a:lnSpc>
              <a:spcBef>
                <a:spcPct val="0"/>
              </a:spcBef>
            </a:pP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登錄成功後</a:t>
            </a:r>
            <a:r>
              <a:rPr lang="en-US" sz="3000" b="1" dirty="0" err="1">
                <a:solidFill>
                  <a:srgbClr val="FF3131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同意用戶協議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，進入修改密碼</a:t>
            </a:r>
            <a:r>
              <a:rPr lang="zh-TW" alt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及密保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介面</a:t>
            </a:r>
            <a:r>
              <a:rPr lang="zh-TW" alt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完成設定</a:t>
            </a:r>
            <a:r>
              <a:rPr 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。</a:t>
            </a:r>
            <a:r>
              <a:rPr lang="en-US" altLang="zh-TW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(</a:t>
            </a:r>
            <a:r>
              <a:rPr lang="zh-TW" altLang="en-US" sz="3000" dirty="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密保</a:t>
            </a:r>
            <a:r>
              <a:rPr lang="en-US" sz="3000" dirty="0" err="1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怕忘記可先輸</a:t>
            </a:r>
            <a:r>
              <a:rPr lang="en-US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 123456</a:t>
            </a:r>
            <a:r>
              <a:rPr lang="en-US" altLang="zh-TW" sz="3000">
                <a:solidFill>
                  <a:srgbClr val="000000"/>
                </a:solidFill>
                <a:latin typeface="Noto Sans T Chinese" panose="020B0500000000000000" charset="-120"/>
                <a:ea typeface="Noto Sans T Chinese" panose="020B0500000000000000" charset="-120"/>
                <a:cs typeface="Noto Sans T Chinese" panose="020B0500000000000000" charset="-120"/>
                <a:sym typeface="Noto Sans T Chinese" panose="020B0500000000000000" charset="-120"/>
              </a:rPr>
              <a:t>)</a:t>
            </a:r>
            <a:endParaRPr lang="en-US" sz="3000" dirty="0">
              <a:solidFill>
                <a:srgbClr val="000000"/>
              </a:solidFill>
              <a:latin typeface="Noto Sans T Chinese" panose="020B0500000000000000" charset="-120"/>
              <a:ea typeface="Noto Sans T Chinese" panose="020B0500000000000000" charset="-120"/>
              <a:cs typeface="Noto Sans T Chinese" panose="020B0500000000000000" charset="-120"/>
              <a:sym typeface="Noto Sans T Chinese" panose="020B0500000000000000" charset="-120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1446699" y="6875800"/>
            <a:ext cx="2107395" cy="775388"/>
            <a:chOff x="0" y="0"/>
            <a:chExt cx="1104537" cy="4064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04537" cy="406400"/>
            </a:xfrm>
            <a:custGeom>
              <a:avLst/>
              <a:gdLst/>
              <a:ahLst/>
              <a:cxnLst/>
              <a:rect l="l" t="t" r="r" b="b"/>
              <a:pathLst>
                <a:path w="1104537" h="406400">
                  <a:moveTo>
                    <a:pt x="0" y="0"/>
                  </a:moveTo>
                  <a:lnTo>
                    <a:pt x="901337" y="0"/>
                  </a:lnTo>
                  <a:lnTo>
                    <a:pt x="1104537" y="203200"/>
                  </a:lnTo>
                  <a:lnTo>
                    <a:pt x="901337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177800" y="-28575"/>
              <a:ext cx="850537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3029559" y="6875800"/>
            <a:ext cx="2112223" cy="775388"/>
            <a:chOff x="0" y="0"/>
            <a:chExt cx="1107068" cy="4064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07068" cy="406400"/>
            </a:xfrm>
            <a:custGeom>
              <a:avLst/>
              <a:gdLst/>
              <a:ahLst/>
              <a:cxnLst/>
              <a:rect l="l" t="t" r="r" b="b"/>
              <a:pathLst>
                <a:path w="1107068" h="406400">
                  <a:moveTo>
                    <a:pt x="0" y="0"/>
                  </a:moveTo>
                  <a:lnTo>
                    <a:pt x="903868" y="0"/>
                  </a:lnTo>
                  <a:lnTo>
                    <a:pt x="1107068" y="203200"/>
                  </a:lnTo>
                  <a:lnTo>
                    <a:pt x="903868" y="406400"/>
                  </a:lnTo>
                  <a:lnTo>
                    <a:pt x="0" y="406400"/>
                  </a:lnTo>
                  <a:lnTo>
                    <a:pt x="203200" y="2032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C80D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177800" y="-28575"/>
              <a:ext cx="853068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1768965" y="6902179"/>
            <a:ext cx="3138632" cy="6464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 b="1" dirty="0" err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完善個人訊息</a:t>
            </a:r>
            <a:endParaRPr lang="en-US" sz="3800" b="1" dirty="0">
              <a:solidFill>
                <a:srgbClr val="000000"/>
              </a:solidFill>
              <a:latin typeface="Noto Sans T Chinese Bold"/>
              <a:ea typeface="Noto Sans T Chinese Bold"/>
              <a:cs typeface="Noto Sans T Chinese Bold"/>
              <a:sym typeface="Noto Sans T Chinese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1979198" y="2161508"/>
            <a:ext cx="4838941" cy="6939892"/>
            <a:chOff x="0" y="0"/>
            <a:chExt cx="798341" cy="114496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798341" cy="1144961"/>
            </a:xfrm>
            <a:custGeom>
              <a:avLst/>
              <a:gdLst/>
              <a:ahLst/>
              <a:cxnLst/>
              <a:rect l="l" t="t" r="r" b="b"/>
              <a:pathLst>
                <a:path w="798341" h="1144961">
                  <a:moveTo>
                    <a:pt x="36798" y="0"/>
                  </a:moveTo>
                  <a:lnTo>
                    <a:pt x="761543" y="0"/>
                  </a:lnTo>
                  <a:cubicBezTo>
                    <a:pt x="771302" y="0"/>
                    <a:pt x="780662" y="3877"/>
                    <a:pt x="787563" y="10778"/>
                  </a:cubicBezTo>
                  <a:cubicBezTo>
                    <a:pt x="794464" y="17679"/>
                    <a:pt x="798341" y="27039"/>
                    <a:pt x="798341" y="36798"/>
                  </a:cubicBezTo>
                  <a:lnTo>
                    <a:pt x="798341" y="1108163"/>
                  </a:lnTo>
                  <a:cubicBezTo>
                    <a:pt x="798341" y="1117923"/>
                    <a:pt x="794464" y="1127282"/>
                    <a:pt x="787563" y="1134183"/>
                  </a:cubicBezTo>
                  <a:cubicBezTo>
                    <a:pt x="780662" y="1141085"/>
                    <a:pt x="771302" y="1144961"/>
                    <a:pt x="761543" y="1144961"/>
                  </a:cubicBezTo>
                  <a:lnTo>
                    <a:pt x="36798" y="1144961"/>
                  </a:lnTo>
                  <a:cubicBezTo>
                    <a:pt x="27039" y="1144961"/>
                    <a:pt x="17679" y="1141085"/>
                    <a:pt x="10778" y="1134183"/>
                  </a:cubicBezTo>
                  <a:cubicBezTo>
                    <a:pt x="3877" y="1127282"/>
                    <a:pt x="0" y="1117923"/>
                    <a:pt x="0" y="1108163"/>
                  </a:cubicBezTo>
                  <a:lnTo>
                    <a:pt x="0" y="36798"/>
                  </a:lnTo>
                  <a:cubicBezTo>
                    <a:pt x="0" y="27039"/>
                    <a:pt x="3877" y="17679"/>
                    <a:pt x="10778" y="10778"/>
                  </a:cubicBezTo>
                  <a:cubicBezTo>
                    <a:pt x="17679" y="3877"/>
                    <a:pt x="27039" y="0"/>
                    <a:pt x="36798" y="0"/>
                  </a:cubicBezTo>
                  <a:close/>
                </a:path>
              </a:pathLst>
            </a:custGeom>
            <a:blipFill>
              <a:blip r:embed="rId10"/>
              <a:stretch>
                <a:fillRect t="-5781" b="-5781"/>
              </a:stretch>
            </a:blipFill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2201</Words>
  <Application>Microsoft Office PowerPoint</Application>
  <PresentationFormat>自訂</PresentationFormat>
  <Paragraphs>195</Paragraphs>
  <Slides>15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2" baseType="lpstr">
      <vt:lpstr>Arial</vt:lpstr>
      <vt:lpstr>Acid Bold</vt:lpstr>
      <vt:lpstr>王漢宗特黑體</vt:lpstr>
      <vt:lpstr>Calibri</vt:lpstr>
      <vt:lpstr>Noto Sans T Chinese</vt:lpstr>
      <vt:lpstr>Noto Sans T Chinese Bold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 i 開機指導</dc:title>
  <dc:creator>stanley</dc:creator>
  <cp:lastModifiedBy>丹利 史</cp:lastModifiedBy>
  <cp:revision>19</cp:revision>
  <dcterms:created xsi:type="dcterms:W3CDTF">2025-09-16T02:01:47Z</dcterms:created>
  <dcterms:modified xsi:type="dcterms:W3CDTF">2025-10-03T09:18:48Z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A479EF5D59EF303A676166682D135CDC_42</vt:lpwstr>
  </property>
  <property fmtid="{D5CDD505-2E9C-101B-9397-08002B2CF9AE}" pid="3" name="KSOProductBuildVer">
    <vt:lpwstr>2052-0.0.0.0</vt:lpwstr>
  </property>
</Properties>
</file>